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3" r:id="rId9"/>
    <p:sldId id="262" r:id="rId10"/>
    <p:sldId id="264" r:id="rId11"/>
    <p:sldId id="265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498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678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294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150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87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1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002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819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492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66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448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E6AAF-5132-49F9-BB54-A38BEA04E5F6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510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6637" y="1657334"/>
            <a:ext cx="9144000" cy="2387600"/>
          </a:xfrm>
        </p:spPr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RED SPARKLE </a:t>
            </a:r>
            <a:r>
              <a:rPr lang="en-GB" dirty="0">
                <a:latin typeface="Comic Sans MS" panose="030F0702030302020204" pitchFamily="66" charset="0"/>
              </a:rPr>
              <a:t>TEST </a:t>
            </a:r>
          </a:p>
        </p:txBody>
      </p:sp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4823602" y="653448"/>
            <a:ext cx="2407622" cy="1501924"/>
          </a:xfrm>
          <a:prstGeom prst="rect">
            <a:avLst/>
          </a:prstGeom>
          <a:noFill/>
          <a:extLst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31" y="4607451"/>
            <a:ext cx="1158406" cy="1208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191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8091" y="2637545"/>
            <a:ext cx="2808490" cy="3951480"/>
          </a:xfrm>
          <a:prstGeom prst="rect">
            <a:avLst/>
          </a:prstGeom>
        </p:spPr>
      </p:pic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37685" y="126097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4900" dirty="0">
                <a:latin typeface="Comic Sans MS" panose="030F0702030302020204" pitchFamily="66" charset="0"/>
              </a:rPr>
              <a:t>9</a:t>
            </a:r>
            <a:r>
              <a:rPr lang="en-GB" sz="4900" dirty="0" smtClean="0">
                <a:latin typeface="Comic Sans MS" panose="030F0702030302020204" pitchFamily="66" charset="0"/>
              </a:rPr>
              <a:t>. -  If Mr Collins took 3 of my sweets from the bag how many would I have left?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9536" y="339765"/>
            <a:ext cx="622387" cy="6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66" y="5978768"/>
            <a:ext cx="622387" cy="6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07096" y="5807048"/>
            <a:ext cx="356004" cy="34343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39025" y="4659097"/>
            <a:ext cx="356004" cy="34343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0527" y="5145123"/>
            <a:ext cx="356004" cy="343439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1865" y="5732015"/>
            <a:ext cx="356004" cy="34343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79157" y="5389414"/>
            <a:ext cx="356004" cy="34343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69553" y="4947079"/>
            <a:ext cx="356004" cy="343439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47735" y="4496537"/>
            <a:ext cx="356004" cy="343439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59625" y="4384371"/>
            <a:ext cx="356004" cy="343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48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84422" y="2529937"/>
            <a:ext cx="11907577" cy="2387600"/>
          </a:xfrm>
        </p:spPr>
        <p:txBody>
          <a:bodyPr>
            <a:normAutofit fontScale="90000"/>
          </a:bodyPr>
          <a:lstStyle/>
          <a:p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>10. - </a:t>
            </a:r>
            <a:r>
              <a:rPr lang="en-GB" sz="4800" dirty="0">
                <a:latin typeface="Comic Sans MS" panose="030F0702030302020204" pitchFamily="66" charset="0"/>
              </a:rPr>
              <a:t>On your </a:t>
            </a:r>
            <a:r>
              <a:rPr lang="en-GB" sz="4800" dirty="0" smtClean="0">
                <a:latin typeface="Comic Sans MS" panose="030F0702030302020204" pitchFamily="66" charset="0"/>
              </a:rPr>
              <a:t>Whiteboards:</a:t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>a) What is double 4 ? </a:t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>b) What is double 7?</a:t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017" y="5759427"/>
            <a:ext cx="622387" cy="6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7873" y="339765"/>
            <a:ext cx="622387" cy="6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706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318726" y="305245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8000" dirty="0" smtClean="0">
                <a:latin typeface="Comic Sans MS" panose="030F0702030302020204" pitchFamily="66" charset="0"/>
              </a:rPr>
              <a:t/>
            </a:r>
            <a:br>
              <a:rPr lang="en-GB" sz="8000" dirty="0" smtClean="0">
                <a:latin typeface="Comic Sans MS" panose="030F0702030302020204" pitchFamily="66" charset="0"/>
              </a:rPr>
            </a:br>
            <a:r>
              <a:rPr lang="en-GB" sz="8000" dirty="0" smtClean="0">
                <a:latin typeface="Comic Sans MS" panose="030F0702030302020204" pitchFamily="66" charset="0"/>
              </a:rPr>
              <a:t/>
            </a:r>
            <a:br>
              <a:rPr lang="en-GB" sz="8000" dirty="0" smtClean="0">
                <a:latin typeface="Comic Sans MS" panose="030F0702030302020204" pitchFamily="66" charset="0"/>
              </a:rPr>
            </a:br>
            <a:r>
              <a:rPr lang="en-GB" sz="5300" dirty="0" smtClean="0">
                <a:latin typeface="Comic Sans MS" panose="030F0702030302020204" pitchFamily="66" charset="0"/>
              </a:rPr>
              <a:t/>
            </a:r>
            <a:br>
              <a:rPr lang="en-GB" sz="5300" dirty="0" smtClean="0">
                <a:latin typeface="Comic Sans MS" panose="030F0702030302020204" pitchFamily="66" charset="0"/>
              </a:rPr>
            </a:br>
            <a:r>
              <a:rPr lang="en-GB" sz="5300" dirty="0" smtClean="0">
                <a:latin typeface="Comic Sans MS" panose="030F0702030302020204" pitchFamily="66" charset="0"/>
              </a:rPr>
              <a:t>11.   6+3</a:t>
            </a:r>
            <a:r>
              <a:rPr lang="en-GB" sz="5300" dirty="0" smtClean="0">
                <a:latin typeface="Comic Sans MS" panose="030F0702030302020204" pitchFamily="66" charset="0"/>
              </a:rPr>
              <a:t>=?</a:t>
            </a:r>
            <a:br>
              <a:rPr lang="en-GB" sz="5300" dirty="0" smtClean="0">
                <a:latin typeface="Comic Sans MS" panose="030F0702030302020204" pitchFamily="66" charset="0"/>
              </a:rPr>
            </a:br>
            <a:r>
              <a:rPr lang="en-GB" sz="5300" dirty="0" smtClean="0">
                <a:latin typeface="Comic Sans MS" panose="030F0702030302020204" pitchFamily="66" charset="0"/>
              </a:rPr>
              <a:t>      4+5</a:t>
            </a:r>
            <a:r>
              <a:rPr lang="en-GB" sz="5300" dirty="0" smtClean="0">
                <a:latin typeface="Comic Sans MS" panose="030F0702030302020204" pitchFamily="66" charset="0"/>
              </a:rPr>
              <a:t>=?</a:t>
            </a:r>
            <a:br>
              <a:rPr lang="en-GB" sz="5300" dirty="0" smtClean="0">
                <a:latin typeface="Comic Sans MS" panose="030F0702030302020204" pitchFamily="66" charset="0"/>
              </a:rPr>
            </a:br>
            <a:r>
              <a:rPr lang="en-GB" sz="5300" dirty="0" smtClean="0">
                <a:latin typeface="Comic Sans MS" panose="030F0702030302020204" pitchFamily="66" charset="0"/>
              </a:rPr>
              <a:t>      3+5</a:t>
            </a:r>
            <a:r>
              <a:rPr lang="en-GB" sz="5300" dirty="0" smtClean="0">
                <a:latin typeface="Comic Sans MS" panose="030F0702030302020204" pitchFamily="66" charset="0"/>
              </a:rPr>
              <a:t>=?</a:t>
            </a:r>
            <a:br>
              <a:rPr lang="en-GB" sz="5300" dirty="0" smtClean="0">
                <a:latin typeface="Comic Sans MS" panose="030F0702030302020204" pitchFamily="66" charset="0"/>
              </a:rPr>
            </a:br>
            <a:r>
              <a:rPr lang="en-GB" sz="8000" dirty="0" smtClean="0">
                <a:latin typeface="Comic Sans MS" panose="030F0702030302020204" pitchFamily="66" charset="0"/>
              </a:rPr>
              <a:t/>
            </a:r>
            <a:br>
              <a:rPr lang="en-GB" sz="80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8876" y="172018"/>
            <a:ext cx="622387" cy="6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22" y="5813276"/>
            <a:ext cx="622387" cy="6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223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287316" y="3292383"/>
            <a:ext cx="9893559" cy="3368657"/>
          </a:xfrm>
        </p:spPr>
        <p:txBody>
          <a:bodyPr>
            <a:normAutofit fontScale="90000"/>
          </a:bodyPr>
          <a:lstStyle/>
          <a:p>
            <a:r>
              <a:rPr lang="en-GB" sz="3100" dirty="0" smtClean="0">
                <a:latin typeface="Comic Sans MS" panose="030F0702030302020204" pitchFamily="66" charset="0"/>
              </a:rPr>
              <a:t/>
            </a:r>
            <a:br>
              <a:rPr lang="en-GB" sz="3100" dirty="0" smtClean="0">
                <a:latin typeface="Comic Sans MS" panose="030F0702030302020204" pitchFamily="66" charset="0"/>
              </a:rPr>
            </a:br>
            <a:r>
              <a:rPr lang="en-GB" sz="5400" dirty="0" smtClean="0">
                <a:latin typeface="Comic Sans MS" panose="030F0702030302020204" pitchFamily="66" charset="0"/>
              </a:rPr>
              <a:t/>
            </a:r>
            <a:br>
              <a:rPr lang="en-GB" sz="5400" dirty="0" smtClean="0">
                <a:latin typeface="Comic Sans MS" panose="030F0702030302020204" pitchFamily="66" charset="0"/>
              </a:rPr>
            </a:br>
            <a:r>
              <a:rPr lang="en-GB" sz="5400" dirty="0" smtClean="0">
                <a:latin typeface="Comic Sans MS" panose="030F0702030302020204" pitchFamily="66" charset="0"/>
              </a:rPr>
              <a:t/>
            </a:r>
            <a:br>
              <a:rPr lang="en-GB" sz="5400" dirty="0" smtClean="0">
                <a:latin typeface="Comic Sans MS" panose="030F0702030302020204" pitchFamily="66" charset="0"/>
              </a:rPr>
            </a:br>
            <a:r>
              <a:rPr lang="en-GB" sz="5400" dirty="0">
                <a:latin typeface="Comic Sans MS" panose="030F0702030302020204" pitchFamily="66" charset="0"/>
              </a:rPr>
              <a:t/>
            </a:r>
            <a:br>
              <a:rPr lang="en-GB" sz="5400" dirty="0">
                <a:latin typeface="Comic Sans MS" panose="030F0702030302020204" pitchFamily="66" charset="0"/>
              </a:rPr>
            </a:br>
            <a:r>
              <a:rPr lang="en-GB" sz="5400" dirty="0" smtClean="0">
                <a:latin typeface="Comic Sans MS" panose="030F0702030302020204" pitchFamily="66" charset="0"/>
              </a:rPr>
              <a:t>12. </a:t>
            </a:r>
            <a:r>
              <a:rPr lang="en-GB" sz="5400" dirty="0" smtClean="0">
                <a:latin typeface="Comic Sans MS" panose="030F0702030302020204" pitchFamily="66" charset="0"/>
              </a:rPr>
              <a:t/>
            </a:r>
            <a:br>
              <a:rPr lang="en-GB" sz="5400" dirty="0" smtClean="0">
                <a:latin typeface="Comic Sans MS" panose="030F0702030302020204" pitchFamily="66" charset="0"/>
              </a:rPr>
            </a:br>
            <a:r>
              <a:rPr lang="en-GB" sz="5400" dirty="0" smtClean="0">
                <a:latin typeface="Comic Sans MS" panose="030F0702030302020204" pitchFamily="66" charset="0"/>
              </a:rPr>
              <a:t>On </a:t>
            </a:r>
            <a:r>
              <a:rPr lang="en-GB" sz="5400" dirty="0">
                <a:latin typeface="Comic Sans MS" panose="030F0702030302020204" pitchFamily="66" charset="0"/>
              </a:rPr>
              <a:t>your Whiteboards can you tell me what each digit means in the number </a:t>
            </a:r>
            <a:r>
              <a:rPr lang="en-GB" sz="5400" dirty="0" smtClean="0">
                <a:latin typeface="Comic Sans MS" panose="030F0702030302020204" pitchFamily="66" charset="0"/>
              </a:rPr>
              <a:t>18? </a:t>
            </a:r>
            <a:br>
              <a:rPr lang="en-GB" sz="5400" dirty="0" smtClean="0">
                <a:latin typeface="Comic Sans MS" panose="030F0702030302020204" pitchFamily="66" charset="0"/>
              </a:rPr>
            </a:br>
            <a:r>
              <a:rPr lang="en-GB" sz="5400" dirty="0" smtClean="0">
                <a:latin typeface="Comic Sans MS" panose="030F0702030302020204" pitchFamily="66" charset="0"/>
              </a:rPr>
              <a:t/>
            </a:r>
            <a:br>
              <a:rPr lang="en-GB" sz="5400" dirty="0" smtClean="0">
                <a:latin typeface="Comic Sans MS" panose="030F0702030302020204" pitchFamily="66" charset="0"/>
              </a:rPr>
            </a:br>
            <a:r>
              <a:rPr lang="en-GB" sz="5400" dirty="0" smtClean="0">
                <a:latin typeface="Comic Sans MS" panose="030F0702030302020204" pitchFamily="66" charset="0"/>
              </a:rPr>
              <a:t>18</a:t>
            </a:r>
            <a:br>
              <a:rPr lang="en-GB" sz="5400" dirty="0" smtClean="0">
                <a:latin typeface="Comic Sans MS" panose="030F0702030302020204" pitchFamily="66" charset="0"/>
              </a:rPr>
            </a:br>
            <a:r>
              <a:rPr lang="en-GB" sz="5400" dirty="0" smtClean="0">
                <a:latin typeface="Comic Sans MS" panose="030F0702030302020204" pitchFamily="66" charset="0"/>
              </a:rPr>
              <a:t/>
            </a:r>
            <a:br>
              <a:rPr lang="en-GB" sz="5400" dirty="0" smtClean="0">
                <a:latin typeface="Comic Sans MS" panose="030F0702030302020204" pitchFamily="66" charset="0"/>
              </a:rPr>
            </a:br>
            <a:r>
              <a:rPr lang="en-GB" sz="5400" dirty="0" smtClean="0">
                <a:latin typeface="Comic Sans MS" panose="030F0702030302020204" pitchFamily="66" charset="0"/>
              </a:rPr>
              <a:t>?            ?</a:t>
            </a:r>
            <a:r>
              <a:rPr lang="en-GB" sz="5400" dirty="0">
                <a:latin typeface="Comic Sans MS" panose="030F0702030302020204" pitchFamily="66" charset="0"/>
              </a:rPr>
              <a:t/>
            </a:r>
            <a:br>
              <a:rPr lang="en-GB" sz="5400" dirty="0">
                <a:latin typeface="Comic Sans MS" panose="030F0702030302020204" pitchFamily="66" charset="0"/>
              </a:rPr>
            </a:br>
            <a:r>
              <a:rPr lang="en-GB" sz="3100" dirty="0" smtClean="0">
                <a:latin typeface="Comic Sans MS" panose="030F0702030302020204" pitchFamily="66" charset="0"/>
              </a:rPr>
              <a:t/>
            </a:r>
            <a:br>
              <a:rPr lang="en-GB" sz="31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0875" y="339765"/>
            <a:ext cx="622387" cy="6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941" y="5813276"/>
            <a:ext cx="622387" cy="6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Arrow Connector 11"/>
          <p:cNvCxnSpPr/>
          <p:nvPr/>
        </p:nvCxnSpPr>
        <p:spPr>
          <a:xfrm flipH="1">
            <a:off x="5219843" y="4239591"/>
            <a:ext cx="699796" cy="6064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606074" y="4270773"/>
            <a:ext cx="606489" cy="57530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276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215404" y="394369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5400" dirty="0" smtClean="0">
                <a:latin typeface="Comic Sans MS" panose="030F0702030302020204" pitchFamily="66" charset="0"/>
              </a:rPr>
              <a:t/>
            </a:r>
            <a:br>
              <a:rPr lang="en-GB" sz="5400" dirty="0" smtClean="0">
                <a:latin typeface="Comic Sans MS" panose="030F0702030302020204" pitchFamily="66" charset="0"/>
              </a:rPr>
            </a:br>
            <a:r>
              <a:rPr lang="en-GB" sz="5400" dirty="0" smtClean="0">
                <a:latin typeface="Comic Sans MS" panose="030F0702030302020204" pitchFamily="66" charset="0"/>
              </a:rPr>
              <a:t>13. </a:t>
            </a:r>
            <a:r>
              <a:rPr lang="en-GB" sz="5400" dirty="0">
                <a:latin typeface="Comic Sans MS" panose="030F0702030302020204" pitchFamily="66" charset="0"/>
              </a:rPr>
              <a:t>What do I need to add to these numbers to make 20</a:t>
            </a:r>
            <a:r>
              <a:rPr lang="en-GB" sz="5400" dirty="0" smtClean="0">
                <a:latin typeface="Comic Sans MS" panose="030F0702030302020204" pitchFamily="66" charset="0"/>
              </a:rPr>
              <a:t>?</a:t>
            </a:r>
            <a:br>
              <a:rPr lang="en-GB" sz="5400" dirty="0" smtClean="0">
                <a:latin typeface="Comic Sans MS" panose="030F0702030302020204" pitchFamily="66" charset="0"/>
              </a:rPr>
            </a:br>
            <a:r>
              <a:rPr lang="en-GB" sz="5400" dirty="0">
                <a:latin typeface="Comic Sans MS" panose="030F0702030302020204" pitchFamily="66" charset="0"/>
              </a:rPr>
              <a:t/>
            </a:r>
            <a:br>
              <a:rPr lang="en-GB" sz="5400" dirty="0">
                <a:latin typeface="Comic Sans MS" panose="030F0702030302020204" pitchFamily="66" charset="0"/>
              </a:rPr>
            </a:br>
            <a:r>
              <a:rPr lang="en-GB" sz="5400" dirty="0">
                <a:latin typeface="Comic Sans MS" panose="030F0702030302020204" pitchFamily="66" charset="0"/>
              </a:rPr>
              <a:t>a) </a:t>
            </a:r>
            <a:r>
              <a:rPr lang="en-GB" sz="5400" dirty="0" smtClean="0">
                <a:latin typeface="Comic Sans MS" panose="030F0702030302020204" pitchFamily="66" charset="0"/>
              </a:rPr>
              <a:t>5					d) 11</a:t>
            </a:r>
            <a:r>
              <a:rPr lang="en-GB" sz="5400" dirty="0">
                <a:latin typeface="Comic Sans MS" panose="030F0702030302020204" pitchFamily="66" charset="0"/>
              </a:rPr>
              <a:t/>
            </a:r>
            <a:br>
              <a:rPr lang="en-GB" sz="5400" dirty="0">
                <a:latin typeface="Comic Sans MS" panose="030F0702030302020204" pitchFamily="66" charset="0"/>
              </a:rPr>
            </a:br>
            <a:r>
              <a:rPr lang="en-GB" sz="5400" dirty="0">
                <a:latin typeface="Comic Sans MS" panose="030F0702030302020204" pitchFamily="66" charset="0"/>
              </a:rPr>
              <a:t>b) </a:t>
            </a:r>
            <a:r>
              <a:rPr lang="en-GB" sz="5400" dirty="0" smtClean="0">
                <a:latin typeface="Comic Sans MS" panose="030F0702030302020204" pitchFamily="66" charset="0"/>
              </a:rPr>
              <a:t>6					e) 12</a:t>
            </a:r>
            <a:r>
              <a:rPr lang="en-GB" sz="5400" dirty="0">
                <a:latin typeface="Comic Sans MS" panose="030F0702030302020204" pitchFamily="66" charset="0"/>
              </a:rPr>
              <a:t/>
            </a:r>
            <a:br>
              <a:rPr lang="en-GB" sz="5400" dirty="0">
                <a:latin typeface="Comic Sans MS" panose="030F0702030302020204" pitchFamily="66" charset="0"/>
              </a:rPr>
            </a:br>
            <a:r>
              <a:rPr lang="en-GB" sz="5400" dirty="0">
                <a:latin typeface="Comic Sans MS" panose="030F0702030302020204" pitchFamily="66" charset="0"/>
              </a:rPr>
              <a:t>c) </a:t>
            </a:r>
            <a:r>
              <a:rPr lang="en-GB" sz="5400" dirty="0" smtClean="0">
                <a:latin typeface="Comic Sans MS" panose="030F0702030302020204" pitchFamily="66" charset="0"/>
              </a:rPr>
              <a:t>7					f) 13</a:t>
            </a:r>
            <a:r>
              <a:rPr lang="en-GB" sz="5400" dirty="0">
                <a:latin typeface="Comic Sans MS" panose="030F0702030302020204" pitchFamily="66" charset="0"/>
              </a:rPr>
              <a:t/>
            </a:r>
            <a:br>
              <a:rPr lang="en-GB" sz="5400" dirty="0">
                <a:latin typeface="Comic Sans MS" panose="030F0702030302020204" pitchFamily="66" charset="0"/>
              </a:rPr>
            </a:br>
            <a:r>
              <a:rPr lang="en-GB" sz="5400" dirty="0" smtClean="0">
                <a:latin typeface="Comic Sans MS" panose="030F0702030302020204" pitchFamily="66" charset="0"/>
              </a:rPr>
              <a:t/>
            </a:r>
            <a:br>
              <a:rPr lang="en-GB" sz="54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437" y="339765"/>
            <a:ext cx="622387" cy="6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22" y="5861708"/>
            <a:ext cx="622387" cy="6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231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374710" y="339765"/>
            <a:ext cx="9144000" cy="3404332"/>
          </a:xfrm>
        </p:spPr>
        <p:txBody>
          <a:bodyPr>
            <a:normAutofit/>
          </a:bodyPr>
          <a:lstStyle/>
          <a:p>
            <a:r>
              <a:rPr lang="en-GB" sz="5300" dirty="0" smtClean="0">
                <a:latin typeface="Comic Sans MS" panose="030F0702030302020204" pitchFamily="66" charset="0"/>
              </a:rPr>
              <a:t>1.  Can you write the numbers 1 to 20 on your board please?</a:t>
            </a:r>
            <a:br>
              <a:rPr lang="en-GB" sz="53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22" y="5910140"/>
            <a:ext cx="622387" cy="6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6188" y="339765"/>
            <a:ext cx="622387" cy="6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508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374710" y="339765"/>
            <a:ext cx="9144000" cy="3404332"/>
          </a:xfrm>
        </p:spPr>
        <p:txBody>
          <a:bodyPr>
            <a:normAutofit/>
          </a:bodyPr>
          <a:lstStyle/>
          <a:p>
            <a:r>
              <a:rPr lang="en-GB" sz="5300" dirty="0">
                <a:latin typeface="Comic Sans MS" panose="030F0702030302020204" pitchFamily="66" charset="0"/>
              </a:rPr>
              <a:t>2</a:t>
            </a:r>
            <a:r>
              <a:rPr lang="en-GB" sz="5300" dirty="0" smtClean="0">
                <a:latin typeface="Comic Sans MS" panose="030F0702030302020204" pitchFamily="66" charset="0"/>
              </a:rPr>
              <a:t>.  How many cakes are there on the board?</a:t>
            </a:r>
            <a:br>
              <a:rPr lang="en-GB" sz="53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22" y="5910140"/>
            <a:ext cx="622387" cy="6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6188" y="339765"/>
            <a:ext cx="622387" cy="6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5443" y="5481382"/>
            <a:ext cx="694014" cy="79058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4405" y="4446421"/>
            <a:ext cx="694014" cy="79058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4405" y="3500692"/>
            <a:ext cx="694014" cy="79058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09259" y="5514844"/>
            <a:ext cx="694014" cy="79058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5131" y="5444191"/>
            <a:ext cx="694014" cy="79058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7599" y="5514845"/>
            <a:ext cx="694014" cy="79058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5643" y="5488054"/>
            <a:ext cx="694014" cy="79058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8428" y="5488055"/>
            <a:ext cx="694014" cy="79058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5577" y="4418429"/>
            <a:ext cx="694014" cy="79058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4577" y="4468782"/>
            <a:ext cx="694014" cy="79058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6562" y="4446421"/>
            <a:ext cx="694014" cy="79058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5131" y="4468782"/>
            <a:ext cx="694014" cy="79058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09259" y="4540317"/>
            <a:ext cx="694014" cy="790589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09259" y="3445666"/>
            <a:ext cx="694014" cy="79058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3975" y="3410707"/>
            <a:ext cx="694014" cy="79058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5131" y="3437811"/>
            <a:ext cx="694014" cy="790589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2764" y="3441660"/>
            <a:ext cx="694014" cy="790589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7001" y="3475433"/>
            <a:ext cx="694014" cy="790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63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61053" y="2521637"/>
            <a:ext cx="10145486" cy="2387600"/>
          </a:xfrm>
        </p:spPr>
        <p:txBody>
          <a:bodyPr>
            <a:normAutofit fontScale="90000"/>
          </a:bodyPr>
          <a:lstStyle/>
          <a:p>
            <a:r>
              <a:rPr lang="en-GB" sz="8800" dirty="0" smtClean="0">
                <a:latin typeface="Comic Sans MS" panose="030F0702030302020204" pitchFamily="66" charset="0"/>
              </a:rPr>
              <a:t/>
            </a:r>
            <a:br>
              <a:rPr lang="en-GB" sz="8800" dirty="0" smtClean="0">
                <a:latin typeface="Comic Sans MS" panose="030F0702030302020204" pitchFamily="66" charset="0"/>
              </a:rPr>
            </a:br>
            <a:r>
              <a:rPr lang="en-GB" sz="4900" dirty="0">
                <a:latin typeface="Comic Sans MS" panose="030F0702030302020204" pitchFamily="66" charset="0"/>
              </a:rPr>
              <a:t/>
            </a:r>
            <a:br>
              <a:rPr lang="en-GB" sz="4900" dirty="0">
                <a:latin typeface="Comic Sans MS" panose="030F0702030302020204" pitchFamily="66" charset="0"/>
              </a:rPr>
            </a:br>
            <a:r>
              <a:rPr lang="en-GB" sz="4900" dirty="0">
                <a:latin typeface="Comic Sans MS" panose="030F0702030302020204" pitchFamily="66" charset="0"/>
              </a:rPr>
              <a:t>3</a:t>
            </a:r>
            <a:r>
              <a:rPr lang="en-GB" sz="4900" dirty="0" smtClean="0">
                <a:latin typeface="Comic Sans MS" panose="030F0702030302020204" pitchFamily="66" charset="0"/>
              </a:rPr>
              <a:t>. </a:t>
            </a:r>
            <a:r>
              <a:rPr lang="en-GB" sz="4900" dirty="0">
                <a:latin typeface="Comic Sans MS" panose="030F0702030302020204" pitchFamily="66" charset="0"/>
              </a:rPr>
              <a:t>On your Whiteboards can  you </a:t>
            </a:r>
            <a:r>
              <a:rPr lang="en-GB" sz="4900" dirty="0" smtClean="0">
                <a:latin typeface="Comic Sans MS" panose="030F0702030302020204" pitchFamily="66" charset="0"/>
              </a:rPr>
              <a:t>put these numbers in order?</a:t>
            </a:r>
            <a:br>
              <a:rPr lang="en-GB" sz="4900" dirty="0" smtClean="0">
                <a:latin typeface="Comic Sans MS" panose="030F0702030302020204" pitchFamily="66" charset="0"/>
              </a:rPr>
            </a:br>
            <a:r>
              <a:rPr lang="en-GB" sz="4900" dirty="0">
                <a:latin typeface="Comic Sans MS" panose="030F0702030302020204" pitchFamily="66" charset="0"/>
              </a:rPr>
              <a:t/>
            </a:r>
            <a:br>
              <a:rPr lang="en-GB" sz="4900" dirty="0">
                <a:latin typeface="Comic Sans MS" panose="030F0702030302020204" pitchFamily="66" charset="0"/>
              </a:rPr>
            </a:br>
            <a:r>
              <a:rPr lang="en-GB" sz="4900" dirty="0" smtClean="0">
                <a:latin typeface="Comic Sans MS" panose="030F0702030302020204" pitchFamily="66" charset="0"/>
              </a:rPr>
              <a:t>18, 6, 13, 4</a:t>
            </a: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1841" y="242901"/>
            <a:ext cx="622387" cy="6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22" y="5900214"/>
            <a:ext cx="622387" cy="6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130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0" y="912031"/>
            <a:ext cx="9144000" cy="4686335"/>
          </a:xfrm>
        </p:spPr>
        <p:txBody>
          <a:bodyPr>
            <a:normAutofit fontScale="90000"/>
          </a:bodyPr>
          <a:lstStyle/>
          <a:p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>4 – What is one more than 15?</a:t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>What is one less than 7?</a:t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>What is one more than 11?</a:t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>
                <a:latin typeface="Comic Sans MS" panose="030F0702030302020204" pitchFamily="66" charset="0"/>
              </a:rPr>
              <a:t/>
            </a:r>
            <a:br>
              <a:rPr lang="en-GB" sz="4800" dirty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8876" y="339765"/>
            <a:ext cx="622387" cy="6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22" y="5910140"/>
            <a:ext cx="622387" cy="6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961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06331" y="4696489"/>
            <a:ext cx="11035004" cy="2387600"/>
          </a:xfrm>
        </p:spPr>
        <p:txBody>
          <a:bodyPr>
            <a:normAutofit fontScale="90000"/>
          </a:bodyPr>
          <a:lstStyle/>
          <a:p>
            <a:r>
              <a:rPr lang="en-GB" sz="4000" dirty="0" smtClean="0">
                <a:latin typeface="Comic Sans MS" panose="030F0702030302020204" pitchFamily="66" charset="0"/>
              </a:rPr>
              <a:t/>
            </a:r>
            <a:br>
              <a:rPr lang="en-GB" sz="4000" dirty="0" smtClean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/>
            </a:r>
            <a:br>
              <a:rPr lang="en-GB" sz="4000" dirty="0" smtClean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5</a:t>
            </a:r>
            <a:r>
              <a:rPr lang="en-GB" sz="4000" dirty="0" smtClean="0">
                <a:latin typeface="Comic Sans MS" panose="030F0702030302020204" pitchFamily="66" charset="0"/>
              </a:rPr>
              <a:t>– Can you write the numbers </a:t>
            </a:r>
            <a:br>
              <a:rPr lang="en-GB" sz="4000" dirty="0" smtClean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>a)nine</a:t>
            </a:r>
            <a:br>
              <a:rPr lang="en-GB" sz="4000" dirty="0" smtClean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>b) six</a:t>
            </a:r>
            <a:br>
              <a:rPr lang="en-GB" sz="4000" dirty="0" smtClean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> c) eight </a:t>
            </a:r>
            <a:br>
              <a:rPr lang="en-GB" sz="4000" dirty="0" smtClean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>as digits please? </a:t>
            </a:r>
            <a:br>
              <a:rPr lang="en-GB" sz="4000" dirty="0" smtClean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/>
            </a:r>
            <a:br>
              <a:rPr lang="en-GB" sz="4000" dirty="0" smtClean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/>
            </a:r>
            <a:br>
              <a:rPr lang="en-GB" sz="4000" dirty="0" smtClean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/>
            </a:r>
            <a:br>
              <a:rPr lang="en-GB" sz="4000" dirty="0" smtClean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>               </a:t>
            </a: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/>
            </a:r>
            <a:br>
              <a:rPr lang="en-GB" sz="40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709" y="242901"/>
            <a:ext cx="622387" cy="6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44" y="5861708"/>
            <a:ext cx="622387" cy="6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095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0" y="398551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4800" dirty="0" smtClean="0">
                <a:latin typeface="Comic Sans MS" panose="030F0702030302020204" pitchFamily="66" charset="0"/>
              </a:rPr>
              <a:t>6- </a:t>
            </a:r>
            <a:r>
              <a:rPr lang="en-GB" sz="2700" dirty="0">
                <a:latin typeface="Comic Sans MS" panose="030F0702030302020204" pitchFamily="66" charset="0"/>
              </a:rPr>
              <a:t>Can you </a:t>
            </a:r>
            <a:r>
              <a:rPr lang="en-GB" sz="2700" dirty="0" smtClean="0">
                <a:latin typeface="Comic Sans MS" panose="030F0702030302020204" pitchFamily="66" charset="0"/>
              </a:rPr>
              <a:t>split these </a:t>
            </a:r>
            <a:r>
              <a:rPr lang="en-GB" sz="2700" dirty="0">
                <a:latin typeface="Comic Sans MS" panose="030F0702030302020204" pitchFamily="66" charset="0"/>
              </a:rPr>
              <a:t>objects in to 2 different groups </a:t>
            </a:r>
            <a:r>
              <a:rPr lang="en-GB" sz="2700" dirty="0" smtClean="0">
                <a:latin typeface="Comic Sans MS" panose="030F0702030302020204" pitchFamily="66" charset="0"/>
              </a:rPr>
              <a:t>? Can you write it as a number sentence?</a:t>
            </a:r>
            <a:r>
              <a:rPr lang="en-GB" sz="2700" dirty="0">
                <a:latin typeface="Comic Sans MS" panose="030F0702030302020204" pitchFamily="66" charset="0"/>
              </a:rPr>
              <a:t/>
            </a:r>
            <a:br>
              <a:rPr lang="en-GB" sz="2700" dirty="0">
                <a:latin typeface="Comic Sans MS" panose="030F0702030302020204" pitchFamily="66" charset="0"/>
              </a:rPr>
            </a:br>
            <a:r>
              <a:rPr lang="en-GB" dirty="0"/>
              <a:t/>
            </a:r>
            <a:br>
              <a:rPr lang="en-GB" dirty="0"/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5629" y="242901"/>
            <a:ext cx="622387" cy="6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37" y="5861708"/>
            <a:ext cx="622387" cy="6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9259" y="1078793"/>
            <a:ext cx="1349926" cy="99451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5402" y="1078793"/>
            <a:ext cx="1349926" cy="99451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8037" y="1068504"/>
            <a:ext cx="1349926" cy="99451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3869" y="1078793"/>
            <a:ext cx="1349926" cy="99451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1977" y="1078793"/>
            <a:ext cx="1349926" cy="994518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2339046" y="3708917"/>
            <a:ext cx="3391515" cy="23419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6562181" y="3741575"/>
            <a:ext cx="3391515" cy="23419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23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859902" y="105570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9800" dirty="0" smtClean="0">
                <a:latin typeface="Comic Sans MS" panose="030F0702030302020204" pitchFamily="66" charset="0"/>
              </a:rPr>
              <a:t/>
            </a:r>
            <a:br>
              <a:rPr lang="en-GB" sz="9800" dirty="0" smtClean="0">
                <a:latin typeface="Comic Sans MS" panose="030F0702030302020204" pitchFamily="66" charset="0"/>
              </a:rPr>
            </a:br>
            <a:r>
              <a:rPr lang="en-GB" sz="6700" dirty="0">
                <a:latin typeface="Comic Sans MS" panose="030F0702030302020204" pitchFamily="66" charset="0"/>
              </a:rPr>
              <a:t>7</a:t>
            </a:r>
            <a:r>
              <a:rPr lang="en-GB" sz="6700" dirty="0" smtClean="0">
                <a:latin typeface="Comic Sans MS" panose="030F0702030302020204" pitchFamily="66" charset="0"/>
              </a:rPr>
              <a:t>. </a:t>
            </a:r>
            <a:r>
              <a:rPr lang="en-GB" sz="4000" dirty="0">
                <a:latin typeface="Comic Sans MS" panose="030F0702030302020204" pitchFamily="66" charset="0"/>
              </a:rPr>
              <a:t>Can you estimate how many </a:t>
            </a:r>
            <a:r>
              <a:rPr lang="en-GB" sz="4000" dirty="0" smtClean="0">
                <a:latin typeface="Comic Sans MS" panose="030F0702030302020204" pitchFamily="66" charset="0"/>
              </a:rPr>
              <a:t>dinosaurs </a:t>
            </a:r>
            <a:r>
              <a:rPr lang="en-GB" sz="4000" dirty="0">
                <a:latin typeface="Comic Sans MS" panose="030F0702030302020204" pitchFamily="66" charset="0"/>
              </a:rPr>
              <a:t>I have here without counting them?</a:t>
            </a:r>
            <a:r>
              <a:rPr lang="en-GB" dirty="0"/>
              <a:t/>
            </a:r>
            <a:br>
              <a:rPr lang="en-GB" dirty="0"/>
            </a:br>
            <a:r>
              <a:rPr lang="en-GB" sz="9800" dirty="0" smtClean="0">
                <a:latin typeface="Comic Sans MS" panose="030F0702030302020204" pitchFamily="66" charset="0"/>
              </a:rPr>
              <a:t/>
            </a:r>
            <a:br>
              <a:rPr lang="en-GB" sz="98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4850" y="242901"/>
            <a:ext cx="622387" cy="6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93" y="5861708"/>
            <a:ext cx="622387" cy="6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6238" y="1862240"/>
            <a:ext cx="1026045" cy="77452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8429" y="3206495"/>
            <a:ext cx="1026045" cy="7745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3295" y="4497142"/>
            <a:ext cx="1026045" cy="77452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38747" y="1776415"/>
            <a:ext cx="1026045" cy="77452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9260" y="3206495"/>
            <a:ext cx="1026045" cy="77452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9261" y="4518737"/>
            <a:ext cx="1026045" cy="77452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4815" y="1823863"/>
            <a:ext cx="1026045" cy="77452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7620" y="3157422"/>
            <a:ext cx="1026045" cy="77452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1857" y="4533381"/>
            <a:ext cx="1026045" cy="77452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1689" y="4533381"/>
            <a:ext cx="1026045" cy="77452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9571" y="3227813"/>
            <a:ext cx="1026045" cy="774524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7713" y="1907601"/>
            <a:ext cx="1026045" cy="774524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1521" y="4561373"/>
            <a:ext cx="1026045" cy="774524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1522" y="3284209"/>
            <a:ext cx="1026045" cy="774524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9363" y="1907601"/>
            <a:ext cx="1026045" cy="774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51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813249" y="178348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800" dirty="0" smtClean="0">
                <a:latin typeface="Comic Sans MS" panose="030F0702030302020204" pitchFamily="66" charset="0"/>
              </a:rPr>
              <a:t/>
            </a:r>
            <a:br>
              <a:rPr lang="en-GB" sz="8800" dirty="0" smtClean="0">
                <a:latin typeface="Comic Sans MS" panose="030F0702030302020204" pitchFamily="66" charset="0"/>
              </a:rPr>
            </a:br>
            <a:r>
              <a:rPr lang="en-GB" sz="8800" dirty="0" smtClean="0">
                <a:latin typeface="Comic Sans MS" panose="030F0702030302020204" pitchFamily="66" charset="0"/>
              </a:rPr>
              <a:t>8. How many sweets have I got in total?</a:t>
            </a:r>
            <a:br>
              <a:rPr lang="en-GB" sz="88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631" y="242901"/>
            <a:ext cx="622387" cy="6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22" y="5861708"/>
            <a:ext cx="622387" cy="6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/>
        </p:nvSpPr>
        <p:spPr>
          <a:xfrm>
            <a:off x="7244763" y="3385460"/>
            <a:ext cx="3391515" cy="23419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2307073" y="3471292"/>
            <a:ext cx="3391515" cy="23419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1334" y="3817886"/>
            <a:ext cx="578593" cy="55817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2307" y="4750267"/>
            <a:ext cx="578593" cy="55817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26151" y="4434009"/>
            <a:ext cx="578593" cy="55817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0758" y="3659153"/>
            <a:ext cx="578593" cy="55817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91325" y="3642956"/>
            <a:ext cx="578593" cy="55817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39570" y="4430678"/>
            <a:ext cx="578593" cy="55817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70239" y="4434009"/>
            <a:ext cx="578593" cy="55817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7884" y="4426087"/>
            <a:ext cx="578593" cy="55817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64672" y="5029353"/>
            <a:ext cx="578593" cy="55817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94427" y="4391093"/>
            <a:ext cx="578593" cy="55817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02567" y="3672996"/>
            <a:ext cx="578593" cy="558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28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418</Words>
  <Application>Microsoft Office PowerPoint</Application>
  <PresentationFormat>Widescreen</PresentationFormat>
  <Paragraphs>14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Comic Sans MS</vt:lpstr>
      <vt:lpstr>Office Theme</vt:lpstr>
      <vt:lpstr>RED SPARKLE TEST </vt:lpstr>
      <vt:lpstr>1.  Can you write the numbers 1 to 20 on your board please?     </vt:lpstr>
      <vt:lpstr>2.  How many cakes are there on the board?     </vt:lpstr>
      <vt:lpstr>  3. On your Whiteboards can  you put these numbers in order?  18, 6, 13, 4         </vt:lpstr>
      <vt:lpstr>   4 – What is one more than 15? What is one less than 7? What is one more than 11?           </vt:lpstr>
      <vt:lpstr>  5– Can you write the numbers  a)nine b) six  c) eight  as digits please?                               </vt:lpstr>
      <vt:lpstr>   6- Can you split these objects in to 2 different groups ? Can you write it as a number sentence?       </vt:lpstr>
      <vt:lpstr>   7. Can you estimate how many dinosaurs I have here without counting them?        </vt:lpstr>
      <vt:lpstr>   8. How many sweets have I got in total?       </vt:lpstr>
      <vt:lpstr>   9. -  If Mr Collins took 3 of my sweets from the bag how many would I have left?           </vt:lpstr>
      <vt:lpstr>    10. - On your Whiteboards: a) What is double 4 ?  b) What is double 7?       </vt:lpstr>
      <vt:lpstr>   11.   6+3=?       4+5=?       3+5=?        </vt:lpstr>
      <vt:lpstr>    12.  On your Whiteboards can you tell me what each digit means in the number 18?   18  ?            ?       </vt:lpstr>
      <vt:lpstr> 13. What do I need to add to these numbers to make 20?  a) 5     d) 11 b) 6     e) 12 c) 7     f) 13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SPARKLE GREEN TEST</dc:title>
  <dc:creator>Kieran Collins</dc:creator>
  <cp:lastModifiedBy>Natalie Stratton</cp:lastModifiedBy>
  <cp:revision>22</cp:revision>
  <dcterms:created xsi:type="dcterms:W3CDTF">2017-11-02T17:03:58Z</dcterms:created>
  <dcterms:modified xsi:type="dcterms:W3CDTF">2020-04-28T14:06:48Z</dcterms:modified>
</cp:coreProperties>
</file>