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m4a" ContentType="audio/mp4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9" r:id="rId1"/>
  </p:sldMasterIdLst>
  <p:notesMasterIdLst>
    <p:notesMasterId r:id="rId23"/>
  </p:notesMasterIdLst>
  <p:handoutMasterIdLst>
    <p:handoutMasterId r:id="rId24"/>
  </p:handoutMasterIdLst>
  <p:sldIdLst>
    <p:sldId id="256" r:id="rId2"/>
    <p:sldId id="283" r:id="rId3"/>
    <p:sldId id="257" r:id="rId4"/>
    <p:sldId id="258" r:id="rId5"/>
    <p:sldId id="274" r:id="rId6"/>
    <p:sldId id="281" r:id="rId7"/>
    <p:sldId id="285" r:id="rId8"/>
    <p:sldId id="282" r:id="rId9"/>
    <p:sldId id="261" r:id="rId10"/>
    <p:sldId id="277" r:id="rId11"/>
    <p:sldId id="263" r:id="rId12"/>
    <p:sldId id="264" r:id="rId13"/>
    <p:sldId id="265" r:id="rId14"/>
    <p:sldId id="266" r:id="rId15"/>
    <p:sldId id="268" r:id="rId16"/>
    <p:sldId id="267" r:id="rId17"/>
    <p:sldId id="270" r:id="rId18"/>
    <p:sldId id="278" r:id="rId19"/>
    <p:sldId id="271" r:id="rId20"/>
    <p:sldId id="272" r:id="rId21"/>
    <p:sldId id="273" r:id="rId22"/>
  </p:sldIdLst>
  <p:sldSz cx="9144000" cy="6858000" type="screen4x3"/>
  <p:notesSz cx="6797675" cy="9926638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>
          <p15:clr>
            <a:srgbClr val="A4A3A4"/>
          </p15:clr>
        </p15:guide>
        <p15:guide id="2" pos="214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369FF"/>
    <a:srgbClr val="129635"/>
    <a:srgbClr val="0F471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8" autoAdjust="0"/>
    <p:restoredTop sz="89559" autoAdjust="0"/>
  </p:normalViewPr>
  <p:slideViewPr>
    <p:cSldViewPr>
      <p:cViewPr varScale="1">
        <p:scale>
          <a:sx n="65" d="100"/>
          <a:sy n="65" d="100"/>
        </p:scale>
        <p:origin x="1536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76" d="100"/>
          <a:sy n="76" d="100"/>
        </p:scale>
        <p:origin x="-2166" y="-96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2C540CB-8306-4613-928D-CA9F3A6141C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AAC977D-6171-460B-8347-89573532496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cs typeface="Arial" pitchFamily="34" charset="0"/>
              </a:defRPr>
            </a:lvl1pPr>
          </a:lstStyle>
          <a:p>
            <a:pPr>
              <a:defRPr/>
            </a:pPr>
            <a:fld id="{0D96C705-8654-40D0-A998-6BF95017BC7C}" type="datetimeFigureOut">
              <a:rPr lang="en-US"/>
              <a:pPr>
                <a:defRPr/>
              </a:pPr>
              <a:t>5/22/2022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186C201-613C-4FAF-BD57-6C9724ABB29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EF5CF55-DAF1-4DF0-870C-A04D8FE8D88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B79161C3-6D90-4A5D-B3B7-16168CC283D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11AE3376-DF13-4DE5-B208-8AF8D75CF88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C2F5F34-01FC-4523-9A33-5CF854773BC2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AAF897DC-9593-4DCF-9E32-7984ACC48DF3}" type="datetimeFigureOut">
              <a:rPr lang="en-US"/>
              <a:pPr>
                <a:defRPr/>
              </a:pPr>
              <a:t>5/22/2022</a:t>
            </a:fld>
            <a:endParaRPr 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05A8C9DA-ADA9-433B-A808-05C8DEC8B9C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55456CAE-8170-466B-A6EC-F5CC4EE311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79450" y="4714875"/>
            <a:ext cx="5438775" cy="44672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  <a:endParaRPr lang="en-US" noProof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DD0CAD8-B0B0-453F-B6B2-100DF414BEEA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9679B9-26DF-41DE-AAC2-468E44424BD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A9895F17-7768-4DB8-8C23-D46EBBC8A6D9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34" charset="-128"/>
        <a:cs typeface="+mn-cs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34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34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34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34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Image Placeholder 1">
            <a:extLst>
              <a:ext uri="{FF2B5EF4-FFF2-40B4-BE49-F238E27FC236}">
                <a16:creationId xmlns:a16="http://schemas.microsoft.com/office/drawing/2014/main" id="{AA41AF2C-7A51-4B98-A584-9C10A552C97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Notes Placeholder 2">
            <a:extLst>
              <a:ext uri="{FF2B5EF4-FFF2-40B4-BE49-F238E27FC236}">
                <a16:creationId xmlns:a16="http://schemas.microsoft.com/office/drawing/2014/main" id="{4F12580B-4B4D-4B5B-8183-C5DF97F6BFB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/>
          </a:p>
        </p:txBody>
      </p:sp>
      <p:sp>
        <p:nvSpPr>
          <p:cNvPr id="5124" name="Slide Number Placeholder 3">
            <a:extLst>
              <a:ext uri="{FF2B5EF4-FFF2-40B4-BE49-F238E27FC236}">
                <a16:creationId xmlns:a16="http://schemas.microsoft.com/office/drawing/2014/main" id="{6E263D01-F8AC-44E0-A662-7338B6B71C7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D054319F-5269-458C-9EF7-8503E355E164}" type="slidenum"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pPr>
                <a:spcBef>
                  <a:spcPct val="0"/>
                </a:spcBef>
              </a:pPr>
              <a:t>1</a:t>
            </a:fld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>
            <a:extLst>
              <a:ext uri="{FF2B5EF4-FFF2-40B4-BE49-F238E27FC236}">
                <a16:creationId xmlns:a16="http://schemas.microsoft.com/office/drawing/2014/main" id="{CE4882E7-E030-41B6-B02C-61415DF5CF3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7" name="Notes Placeholder 2">
            <a:extLst>
              <a:ext uri="{FF2B5EF4-FFF2-40B4-BE49-F238E27FC236}">
                <a16:creationId xmlns:a16="http://schemas.microsoft.com/office/drawing/2014/main" id="{7636E7CC-DFE4-4E9D-BC33-61F1798E630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/>
          </a:p>
        </p:txBody>
      </p:sp>
      <p:sp>
        <p:nvSpPr>
          <p:cNvPr id="21508" name="Slide Number Placeholder 3">
            <a:extLst>
              <a:ext uri="{FF2B5EF4-FFF2-40B4-BE49-F238E27FC236}">
                <a16:creationId xmlns:a16="http://schemas.microsoft.com/office/drawing/2014/main" id="{27DE11A0-AF42-4408-A064-D853B1D3094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BE98ADB7-9642-4DED-9122-C6C3A80D9514}" type="slidenum"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pPr>
                <a:spcBef>
                  <a:spcPct val="0"/>
                </a:spcBef>
              </a:pPr>
              <a:t>10</a:t>
            </a:fld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>
            <a:extLst>
              <a:ext uri="{FF2B5EF4-FFF2-40B4-BE49-F238E27FC236}">
                <a16:creationId xmlns:a16="http://schemas.microsoft.com/office/drawing/2014/main" id="{289AFD90-855E-4D02-ACA7-047749910A4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5" name="Notes Placeholder 2">
            <a:extLst>
              <a:ext uri="{FF2B5EF4-FFF2-40B4-BE49-F238E27FC236}">
                <a16:creationId xmlns:a16="http://schemas.microsoft.com/office/drawing/2014/main" id="{3B6AD066-7A5F-49AF-9DD0-991E79F3593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 dirty="0"/>
          </a:p>
        </p:txBody>
      </p:sp>
      <p:sp>
        <p:nvSpPr>
          <p:cNvPr id="23556" name="Slide Number Placeholder 3">
            <a:extLst>
              <a:ext uri="{FF2B5EF4-FFF2-40B4-BE49-F238E27FC236}">
                <a16:creationId xmlns:a16="http://schemas.microsoft.com/office/drawing/2014/main" id="{E7D24BC9-DA3B-4EA0-B26E-F27A6383EAD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8635901E-A838-4519-A595-010485F5B70E}" type="slidenum"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pPr>
                <a:spcBef>
                  <a:spcPct val="0"/>
                </a:spcBef>
              </a:pPr>
              <a:t>11</a:t>
            </a:fld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Image Placeholder 1">
            <a:extLst>
              <a:ext uri="{FF2B5EF4-FFF2-40B4-BE49-F238E27FC236}">
                <a16:creationId xmlns:a16="http://schemas.microsoft.com/office/drawing/2014/main" id="{AE3E6F0B-55F5-4826-82BB-AFA12CDDD12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3" name="Notes Placeholder 2">
            <a:extLst>
              <a:ext uri="{FF2B5EF4-FFF2-40B4-BE49-F238E27FC236}">
                <a16:creationId xmlns:a16="http://schemas.microsoft.com/office/drawing/2014/main" id="{10C7804A-9A67-4316-89D0-5185A6E6012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 dirty="0"/>
          </a:p>
        </p:txBody>
      </p:sp>
      <p:sp>
        <p:nvSpPr>
          <p:cNvPr id="25604" name="Slide Number Placeholder 3">
            <a:extLst>
              <a:ext uri="{FF2B5EF4-FFF2-40B4-BE49-F238E27FC236}">
                <a16:creationId xmlns:a16="http://schemas.microsoft.com/office/drawing/2014/main" id="{889962EA-5AFB-4D1B-8A25-F73E945351D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DDFB0E36-FDAD-4F5E-A623-578D920C8F90}" type="slidenum"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pPr>
                <a:spcBef>
                  <a:spcPct val="0"/>
                </a:spcBef>
              </a:pPr>
              <a:t>12</a:t>
            </a:fld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>
            <a:extLst>
              <a:ext uri="{FF2B5EF4-FFF2-40B4-BE49-F238E27FC236}">
                <a16:creationId xmlns:a16="http://schemas.microsoft.com/office/drawing/2014/main" id="{8A1F4080-5C2F-4CD7-929F-DF6BC56A0AA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Notes Placeholder 2">
            <a:extLst>
              <a:ext uri="{FF2B5EF4-FFF2-40B4-BE49-F238E27FC236}">
                <a16:creationId xmlns:a16="http://schemas.microsoft.com/office/drawing/2014/main" id="{EAB9217A-FEA7-4CA2-B763-9B392523A18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 dirty="0"/>
          </a:p>
        </p:txBody>
      </p:sp>
      <p:sp>
        <p:nvSpPr>
          <p:cNvPr id="27652" name="Slide Number Placeholder 3">
            <a:extLst>
              <a:ext uri="{FF2B5EF4-FFF2-40B4-BE49-F238E27FC236}">
                <a16:creationId xmlns:a16="http://schemas.microsoft.com/office/drawing/2014/main" id="{98B2DB0B-C88B-4BD9-A899-8CD346464F3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511E1E11-2467-4CCA-9284-7481A2912A11}" type="slidenum"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pPr>
                <a:spcBef>
                  <a:spcPct val="0"/>
                </a:spcBef>
              </a:pPr>
              <a:t>13</a:t>
            </a:fld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Image Placeholder 1">
            <a:extLst>
              <a:ext uri="{FF2B5EF4-FFF2-40B4-BE49-F238E27FC236}">
                <a16:creationId xmlns:a16="http://schemas.microsoft.com/office/drawing/2014/main" id="{2FE98820-6525-449D-8F90-4F62E59D0D3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9" name="Notes Placeholder 2">
            <a:extLst>
              <a:ext uri="{FF2B5EF4-FFF2-40B4-BE49-F238E27FC236}">
                <a16:creationId xmlns:a16="http://schemas.microsoft.com/office/drawing/2014/main" id="{DF4F639A-9A19-49D0-B23A-81F3425BE00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29700" name="Slide Number Placeholder 3">
            <a:extLst>
              <a:ext uri="{FF2B5EF4-FFF2-40B4-BE49-F238E27FC236}">
                <a16:creationId xmlns:a16="http://schemas.microsoft.com/office/drawing/2014/main" id="{3FF5C80B-B651-4A8E-99C5-DA7BF10274D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4CA4F8B6-9A2E-4D9E-B7E9-3B1BCD3F914B}" type="slidenum"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pPr>
                <a:spcBef>
                  <a:spcPct val="0"/>
                </a:spcBef>
              </a:pPr>
              <a:t>14</a:t>
            </a:fld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>
            <a:extLst>
              <a:ext uri="{FF2B5EF4-FFF2-40B4-BE49-F238E27FC236}">
                <a16:creationId xmlns:a16="http://schemas.microsoft.com/office/drawing/2014/main" id="{C1C136DE-B015-458F-942A-12D7A8B8E01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7" name="Notes Placeholder 2">
            <a:extLst>
              <a:ext uri="{FF2B5EF4-FFF2-40B4-BE49-F238E27FC236}">
                <a16:creationId xmlns:a16="http://schemas.microsoft.com/office/drawing/2014/main" id="{81A18B13-4937-4F4F-AAF9-C8BFBD01DD3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 dirty="0"/>
          </a:p>
        </p:txBody>
      </p:sp>
      <p:sp>
        <p:nvSpPr>
          <p:cNvPr id="31748" name="Slide Number Placeholder 3">
            <a:extLst>
              <a:ext uri="{FF2B5EF4-FFF2-40B4-BE49-F238E27FC236}">
                <a16:creationId xmlns:a16="http://schemas.microsoft.com/office/drawing/2014/main" id="{CA72D605-61C4-4E00-9E53-37AA1F9EEE8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3C94B575-933A-46A3-BD8E-7F813EE8639D}" type="slidenum"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pPr>
                <a:spcBef>
                  <a:spcPct val="0"/>
                </a:spcBef>
              </a:pPr>
              <a:t>15</a:t>
            </a:fld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lide Image Placeholder 1">
            <a:extLst>
              <a:ext uri="{FF2B5EF4-FFF2-40B4-BE49-F238E27FC236}">
                <a16:creationId xmlns:a16="http://schemas.microsoft.com/office/drawing/2014/main" id="{0451565A-E9E4-42A6-9A3C-EF6E4AE5FEB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795" name="Notes Placeholder 2">
            <a:extLst>
              <a:ext uri="{FF2B5EF4-FFF2-40B4-BE49-F238E27FC236}">
                <a16:creationId xmlns:a16="http://schemas.microsoft.com/office/drawing/2014/main" id="{5FE86643-BD9F-4506-AC2F-508AD8B861D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/>
          </a:p>
        </p:txBody>
      </p:sp>
      <p:sp>
        <p:nvSpPr>
          <p:cNvPr id="33796" name="Slide Number Placeholder 3">
            <a:extLst>
              <a:ext uri="{FF2B5EF4-FFF2-40B4-BE49-F238E27FC236}">
                <a16:creationId xmlns:a16="http://schemas.microsoft.com/office/drawing/2014/main" id="{448EEAAF-6114-4407-93BF-ECCC1C17AA3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DECC25C9-3C33-4290-AF63-E0E66E81EFF1}" type="slidenum"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pPr>
                <a:spcBef>
                  <a:spcPct val="0"/>
                </a:spcBef>
              </a:pPr>
              <a:t>16</a:t>
            </a:fld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Image Placeholder 1">
            <a:extLst>
              <a:ext uri="{FF2B5EF4-FFF2-40B4-BE49-F238E27FC236}">
                <a16:creationId xmlns:a16="http://schemas.microsoft.com/office/drawing/2014/main" id="{EE054BDD-5A5D-47EA-AF51-DE61B62D835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3" name="Notes Placeholder 2">
            <a:extLst>
              <a:ext uri="{FF2B5EF4-FFF2-40B4-BE49-F238E27FC236}">
                <a16:creationId xmlns:a16="http://schemas.microsoft.com/office/drawing/2014/main" id="{5172ED67-E0EA-4042-BA05-07EA596D535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 dirty="0"/>
          </a:p>
        </p:txBody>
      </p:sp>
      <p:sp>
        <p:nvSpPr>
          <p:cNvPr id="35844" name="Slide Number Placeholder 3">
            <a:extLst>
              <a:ext uri="{FF2B5EF4-FFF2-40B4-BE49-F238E27FC236}">
                <a16:creationId xmlns:a16="http://schemas.microsoft.com/office/drawing/2014/main" id="{86B69260-B86E-43FD-814D-79897DE8FEF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719871D9-04B6-4D9E-962C-CDA1C0B53568}" type="slidenum"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pPr>
                <a:spcBef>
                  <a:spcPct val="0"/>
                </a:spcBef>
              </a:pPr>
              <a:t>17</a:t>
            </a:fld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lide Image Placeholder 1">
            <a:extLst>
              <a:ext uri="{FF2B5EF4-FFF2-40B4-BE49-F238E27FC236}">
                <a16:creationId xmlns:a16="http://schemas.microsoft.com/office/drawing/2014/main" id="{47060211-8575-4441-9D88-B1043B6CA4A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891" name="Notes Placeholder 2">
            <a:extLst>
              <a:ext uri="{FF2B5EF4-FFF2-40B4-BE49-F238E27FC236}">
                <a16:creationId xmlns:a16="http://schemas.microsoft.com/office/drawing/2014/main" id="{BB8FA30F-37E2-45F3-AF35-B1658A9C156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 dirty="0"/>
          </a:p>
        </p:txBody>
      </p:sp>
      <p:sp>
        <p:nvSpPr>
          <p:cNvPr id="37892" name="Slide Number Placeholder 3">
            <a:extLst>
              <a:ext uri="{FF2B5EF4-FFF2-40B4-BE49-F238E27FC236}">
                <a16:creationId xmlns:a16="http://schemas.microsoft.com/office/drawing/2014/main" id="{67CFBC87-E385-46C8-86C6-92429CDF8F0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E8D7B5F2-D8D3-42E6-85AF-485E3832ECAE}" type="slidenum"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pPr>
                <a:spcBef>
                  <a:spcPct val="0"/>
                </a:spcBef>
              </a:pPr>
              <a:t>18</a:t>
            </a:fld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>
            <a:extLst>
              <a:ext uri="{FF2B5EF4-FFF2-40B4-BE49-F238E27FC236}">
                <a16:creationId xmlns:a16="http://schemas.microsoft.com/office/drawing/2014/main" id="{FDD5CC03-D0F3-4826-8FE3-9356504FE56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939" name="Notes Placeholder 2">
            <a:extLst>
              <a:ext uri="{FF2B5EF4-FFF2-40B4-BE49-F238E27FC236}">
                <a16:creationId xmlns:a16="http://schemas.microsoft.com/office/drawing/2014/main" id="{07394AD3-CE13-469F-9B68-86C0D738B3C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/>
          </a:p>
        </p:txBody>
      </p:sp>
      <p:sp>
        <p:nvSpPr>
          <p:cNvPr id="39940" name="Slide Number Placeholder 3">
            <a:extLst>
              <a:ext uri="{FF2B5EF4-FFF2-40B4-BE49-F238E27FC236}">
                <a16:creationId xmlns:a16="http://schemas.microsoft.com/office/drawing/2014/main" id="{6707FF4A-FDB5-4663-9937-904A5BA9E46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968D9EE1-921A-47CF-A1D3-577D8643DA49}" type="slidenum"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pPr>
                <a:spcBef>
                  <a:spcPct val="0"/>
                </a:spcBef>
              </a:pPr>
              <a:t>19</a:t>
            </a:fld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>
            <a:extLst>
              <a:ext uri="{FF2B5EF4-FFF2-40B4-BE49-F238E27FC236}">
                <a16:creationId xmlns:a16="http://schemas.microsoft.com/office/drawing/2014/main" id="{99F995E4-E38E-4911-8F3F-82A0C53F7FD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Notes Placeholder 2">
            <a:extLst>
              <a:ext uri="{FF2B5EF4-FFF2-40B4-BE49-F238E27FC236}">
                <a16:creationId xmlns:a16="http://schemas.microsoft.com/office/drawing/2014/main" id="{7F128638-61E3-4CD5-93A6-82065081CFE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/>
          </a:p>
        </p:txBody>
      </p:sp>
      <p:sp>
        <p:nvSpPr>
          <p:cNvPr id="7172" name="Slide Number Placeholder 3">
            <a:extLst>
              <a:ext uri="{FF2B5EF4-FFF2-40B4-BE49-F238E27FC236}">
                <a16:creationId xmlns:a16="http://schemas.microsoft.com/office/drawing/2014/main" id="{09300A5C-82C3-4AE4-8626-550B4134F20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375A8427-3F8A-4F5F-8E02-F370C0F194C9}" type="slidenum"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pPr>
                <a:spcBef>
                  <a:spcPct val="0"/>
                </a:spcBef>
              </a:pPr>
              <a:t>2</a:t>
            </a:fld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Image Placeholder 1">
            <a:extLst>
              <a:ext uri="{FF2B5EF4-FFF2-40B4-BE49-F238E27FC236}">
                <a16:creationId xmlns:a16="http://schemas.microsoft.com/office/drawing/2014/main" id="{4D5A157C-4673-47DC-B864-37F4F91BFAA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987" name="Notes Placeholder 2">
            <a:extLst>
              <a:ext uri="{FF2B5EF4-FFF2-40B4-BE49-F238E27FC236}">
                <a16:creationId xmlns:a16="http://schemas.microsoft.com/office/drawing/2014/main" id="{48B7E37B-2992-4D5D-83B8-09069221BE5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/>
          </a:p>
        </p:txBody>
      </p:sp>
      <p:sp>
        <p:nvSpPr>
          <p:cNvPr id="41988" name="Slide Number Placeholder 3">
            <a:extLst>
              <a:ext uri="{FF2B5EF4-FFF2-40B4-BE49-F238E27FC236}">
                <a16:creationId xmlns:a16="http://schemas.microsoft.com/office/drawing/2014/main" id="{B4A5AFB0-6058-4DC0-B830-105132C2D3B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06F2D127-2227-4C9C-9243-66BDDEC6EBAF}" type="slidenum"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pPr>
                <a:spcBef>
                  <a:spcPct val="0"/>
                </a:spcBef>
              </a:pPr>
              <a:t>20</a:t>
            </a:fld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Image Placeholder 1">
            <a:extLst>
              <a:ext uri="{FF2B5EF4-FFF2-40B4-BE49-F238E27FC236}">
                <a16:creationId xmlns:a16="http://schemas.microsoft.com/office/drawing/2014/main" id="{1575BF04-7BD2-4650-9887-65D8E2A8E7B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035" name="Notes Placeholder 2">
            <a:extLst>
              <a:ext uri="{FF2B5EF4-FFF2-40B4-BE49-F238E27FC236}">
                <a16:creationId xmlns:a16="http://schemas.microsoft.com/office/drawing/2014/main" id="{37CBF1A7-667C-470F-A3AA-44D727EE5C3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 dirty="0"/>
          </a:p>
        </p:txBody>
      </p:sp>
      <p:sp>
        <p:nvSpPr>
          <p:cNvPr id="44036" name="Slide Number Placeholder 3">
            <a:extLst>
              <a:ext uri="{FF2B5EF4-FFF2-40B4-BE49-F238E27FC236}">
                <a16:creationId xmlns:a16="http://schemas.microsoft.com/office/drawing/2014/main" id="{8FDEAC05-7D5D-471A-897B-7355410F7A9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C3EC889C-BD60-4965-BDF6-8747542AF914}" type="slidenum"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pPr>
                <a:spcBef>
                  <a:spcPct val="0"/>
                </a:spcBef>
              </a:pPr>
              <a:t>21</a:t>
            </a:fld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lide Image Placeholder 1">
            <a:extLst>
              <a:ext uri="{FF2B5EF4-FFF2-40B4-BE49-F238E27FC236}">
                <a16:creationId xmlns:a16="http://schemas.microsoft.com/office/drawing/2014/main" id="{F935104E-2BF3-4DD8-8F21-1645669A15E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9" name="Notes Placeholder 2">
            <a:extLst>
              <a:ext uri="{FF2B5EF4-FFF2-40B4-BE49-F238E27FC236}">
                <a16:creationId xmlns:a16="http://schemas.microsoft.com/office/drawing/2014/main" id="{87672170-9686-4259-A7B5-421B88D03EC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/>
          </a:p>
        </p:txBody>
      </p:sp>
      <p:sp>
        <p:nvSpPr>
          <p:cNvPr id="9220" name="Slide Number Placeholder 3">
            <a:extLst>
              <a:ext uri="{FF2B5EF4-FFF2-40B4-BE49-F238E27FC236}">
                <a16:creationId xmlns:a16="http://schemas.microsoft.com/office/drawing/2014/main" id="{07016498-B0A2-4467-8B2D-7E805A2D247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1F8E7DE3-D613-42EB-9B80-8A503B902D1E}" type="slidenum"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pPr>
                <a:spcBef>
                  <a:spcPct val="0"/>
                </a:spcBef>
              </a:pPr>
              <a:t>3</a:t>
            </a:fld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lide Image Placeholder 1">
            <a:extLst>
              <a:ext uri="{FF2B5EF4-FFF2-40B4-BE49-F238E27FC236}">
                <a16:creationId xmlns:a16="http://schemas.microsoft.com/office/drawing/2014/main" id="{E1D0A515-C2E7-47ED-BB5A-F491D78618B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7" name="Notes Placeholder 2">
            <a:extLst>
              <a:ext uri="{FF2B5EF4-FFF2-40B4-BE49-F238E27FC236}">
                <a16:creationId xmlns:a16="http://schemas.microsoft.com/office/drawing/2014/main" id="{4F30ABFF-B0FC-463B-9267-EEA52AB6675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 dirty="0"/>
          </a:p>
        </p:txBody>
      </p:sp>
      <p:sp>
        <p:nvSpPr>
          <p:cNvPr id="11268" name="Slide Number Placeholder 3">
            <a:extLst>
              <a:ext uri="{FF2B5EF4-FFF2-40B4-BE49-F238E27FC236}">
                <a16:creationId xmlns:a16="http://schemas.microsoft.com/office/drawing/2014/main" id="{AE166068-8E08-4497-AE3E-03337B94C92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60810773-3A20-4683-A9E9-6FD9672F732B}" type="slidenum"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pPr>
                <a:spcBef>
                  <a:spcPct val="0"/>
                </a:spcBef>
              </a:pPr>
              <a:t>4</a:t>
            </a:fld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lide Image Placeholder 1">
            <a:extLst>
              <a:ext uri="{FF2B5EF4-FFF2-40B4-BE49-F238E27FC236}">
                <a16:creationId xmlns:a16="http://schemas.microsoft.com/office/drawing/2014/main" id="{91AB7F86-7C48-41D1-8D51-F89CF235D61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5" name="Notes Placeholder 2">
            <a:extLst>
              <a:ext uri="{FF2B5EF4-FFF2-40B4-BE49-F238E27FC236}">
                <a16:creationId xmlns:a16="http://schemas.microsoft.com/office/drawing/2014/main" id="{8916EB81-BC72-4E1A-ABC1-FA89667B138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 dirty="0"/>
          </a:p>
        </p:txBody>
      </p:sp>
      <p:sp>
        <p:nvSpPr>
          <p:cNvPr id="13316" name="Slide Number Placeholder 3">
            <a:extLst>
              <a:ext uri="{FF2B5EF4-FFF2-40B4-BE49-F238E27FC236}">
                <a16:creationId xmlns:a16="http://schemas.microsoft.com/office/drawing/2014/main" id="{6348A991-0C8B-43D1-BD7E-1D0F1D8D992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EFF9B6AF-1C5B-49C1-BBE9-C206B5767A67}" type="slidenum"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pPr>
                <a:spcBef>
                  <a:spcPct val="0"/>
                </a:spcBef>
              </a:pPr>
              <a:t>5</a:t>
            </a:fld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ide Image Placeholder 1">
            <a:extLst>
              <a:ext uri="{FF2B5EF4-FFF2-40B4-BE49-F238E27FC236}">
                <a16:creationId xmlns:a16="http://schemas.microsoft.com/office/drawing/2014/main" id="{0B13C741-18D5-4AA2-BF3D-931C62A03F6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3" name="Notes Placeholder 2">
            <a:extLst>
              <a:ext uri="{FF2B5EF4-FFF2-40B4-BE49-F238E27FC236}">
                <a16:creationId xmlns:a16="http://schemas.microsoft.com/office/drawing/2014/main" id="{28987A3C-61F9-4D57-B2A1-242F5EB8763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79450" y="4714875"/>
            <a:ext cx="5438775" cy="50006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z="1100" dirty="0"/>
          </a:p>
          <a:p>
            <a:r>
              <a:rPr lang="en-US" altLang="en-US" sz="1100" dirty="0"/>
              <a:t>				</a:t>
            </a:r>
          </a:p>
        </p:txBody>
      </p:sp>
      <p:sp>
        <p:nvSpPr>
          <p:cNvPr id="15364" name="Slide Number Placeholder 3">
            <a:extLst>
              <a:ext uri="{FF2B5EF4-FFF2-40B4-BE49-F238E27FC236}">
                <a16:creationId xmlns:a16="http://schemas.microsoft.com/office/drawing/2014/main" id="{CAEB7BA3-0C8F-4D1B-BEAF-52462A69D71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B3F2A44C-7443-4309-A42D-B44FFE5E8047}" type="slidenum"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pPr>
                <a:spcBef>
                  <a:spcPct val="0"/>
                </a:spcBef>
              </a:pPr>
              <a:t>6</a:t>
            </a:fld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ide Image Placeholder 1">
            <a:extLst>
              <a:ext uri="{FF2B5EF4-FFF2-40B4-BE49-F238E27FC236}">
                <a16:creationId xmlns:a16="http://schemas.microsoft.com/office/drawing/2014/main" id="{0B13C741-18D5-4AA2-BF3D-931C62A03F6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3" name="Notes Placeholder 2">
            <a:extLst>
              <a:ext uri="{FF2B5EF4-FFF2-40B4-BE49-F238E27FC236}">
                <a16:creationId xmlns:a16="http://schemas.microsoft.com/office/drawing/2014/main" id="{28987A3C-61F9-4D57-B2A1-242F5EB8763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79450" y="4714875"/>
            <a:ext cx="5438775" cy="50006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z="1100" dirty="0"/>
          </a:p>
          <a:p>
            <a:r>
              <a:rPr lang="en-US" altLang="en-US" sz="1100" dirty="0"/>
              <a:t>				</a:t>
            </a:r>
          </a:p>
        </p:txBody>
      </p:sp>
      <p:sp>
        <p:nvSpPr>
          <p:cNvPr id="15364" name="Slide Number Placeholder 3">
            <a:extLst>
              <a:ext uri="{FF2B5EF4-FFF2-40B4-BE49-F238E27FC236}">
                <a16:creationId xmlns:a16="http://schemas.microsoft.com/office/drawing/2014/main" id="{CAEB7BA3-0C8F-4D1B-BEAF-52462A69D71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B3F2A44C-7443-4309-A42D-B44FFE5E8047}" type="slidenum"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pPr>
                <a:spcBef>
                  <a:spcPct val="0"/>
                </a:spcBef>
              </a:pPr>
              <a:t>7</a:t>
            </a:fld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47418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Image Placeholder 1">
            <a:extLst>
              <a:ext uri="{FF2B5EF4-FFF2-40B4-BE49-F238E27FC236}">
                <a16:creationId xmlns:a16="http://schemas.microsoft.com/office/drawing/2014/main" id="{AE9D226B-6785-444C-88BC-6AAB6A9CC54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Notes Placeholder 2">
            <a:extLst>
              <a:ext uri="{FF2B5EF4-FFF2-40B4-BE49-F238E27FC236}">
                <a16:creationId xmlns:a16="http://schemas.microsoft.com/office/drawing/2014/main" id="{8060C2F5-1061-4C5B-A0E9-4059024B49C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79450" y="4714875"/>
            <a:ext cx="5438775" cy="50006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z="1100" dirty="0"/>
          </a:p>
        </p:txBody>
      </p:sp>
      <p:sp>
        <p:nvSpPr>
          <p:cNvPr id="17412" name="Slide Number Placeholder 3">
            <a:extLst>
              <a:ext uri="{FF2B5EF4-FFF2-40B4-BE49-F238E27FC236}">
                <a16:creationId xmlns:a16="http://schemas.microsoft.com/office/drawing/2014/main" id="{5AC9A47F-5B22-4729-A3CD-C5487647079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FDF8049A-685E-4084-845D-1C31F5F25E0F}" type="slidenum"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pPr>
                <a:spcBef>
                  <a:spcPct val="0"/>
                </a:spcBef>
              </a:pPr>
              <a:t>8</a:t>
            </a:fld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>
            <a:extLst>
              <a:ext uri="{FF2B5EF4-FFF2-40B4-BE49-F238E27FC236}">
                <a16:creationId xmlns:a16="http://schemas.microsoft.com/office/drawing/2014/main" id="{36336564-C7BE-4332-B6D3-E9B11488818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Notes Placeholder 2">
            <a:extLst>
              <a:ext uri="{FF2B5EF4-FFF2-40B4-BE49-F238E27FC236}">
                <a16:creationId xmlns:a16="http://schemas.microsoft.com/office/drawing/2014/main" id="{67EF1F2D-4C06-40AB-A496-97205BEA1E5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79450" y="4714875"/>
            <a:ext cx="5438775" cy="51450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/>
          </a:p>
          <a:p>
            <a:endParaRPr lang="en-US" altLang="en-US" dirty="0"/>
          </a:p>
        </p:txBody>
      </p:sp>
      <p:sp>
        <p:nvSpPr>
          <p:cNvPr id="19460" name="Slide Number Placeholder 3">
            <a:extLst>
              <a:ext uri="{FF2B5EF4-FFF2-40B4-BE49-F238E27FC236}">
                <a16:creationId xmlns:a16="http://schemas.microsoft.com/office/drawing/2014/main" id="{C06C527E-9EDB-49E0-B168-986B7D35993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93F8D330-BB97-4203-9DCC-3517576EE5B7}" type="slidenum"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pPr>
                <a:spcBef>
                  <a:spcPct val="0"/>
                </a:spcBef>
              </a:pPr>
              <a:t>9</a:t>
            </a:fld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1105904-A1BB-4726-A5A0-E354D191899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6D12052-A11D-4815-8F48-1E0E5D33337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338D2FD-460C-42C9-841A-3B0FF9DCE9C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2039CC9-7B14-4226-8798-D6970BFF2A2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8391958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6F7B5AD-B1A2-455F-997B-B244C09E61B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ABD45BB-413F-4224-BB0E-C596CB2EC8C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BF2BDA5-C7FB-4917-ACBA-3106824E6A8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5722DBE-4B09-4782-A6BA-A3477C0A054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86747538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19C5D37-679C-413E-97DD-7B7A3B8CB70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96955B6-340B-441E-8886-46B8BDADA97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6D6B009-AD00-409A-A8FB-A156C76744E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B13C678-757A-4B5D-AC11-47DA48E5648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2227507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FE4B75D-85F1-486C-A75B-E3CE0DCDBEA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F853EED-F13D-4774-BAFE-A4C8DAE2AEE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B9E3C64-2500-49DC-BAB5-3CA2BC7E6F8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9DE29B3-2BCB-4A87-9400-F57CA7143F0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46375825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CD59E81D-1908-46CB-B519-219F1F7F5EF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F37985B9-AA26-4C4B-99A0-C4056394014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1503080D-B7BD-4393-8D67-3088D82FDAB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AF854C-FEC4-480E-ACD1-6F801D88522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88767367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F8607231-B425-4D93-98DD-15C2D3B6179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A1ACA74F-551A-43E2-BAFA-5DAC0260DEC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3DA62BFC-1770-49FE-9E36-6095FDD6055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54E1C43-242C-4D22-A286-3F89ADCD88C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68436388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11F7B99-7C21-4273-A547-712462328BE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7D8EACA-3E29-4E01-86AC-37F0ACED22B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5342E17-96D4-468F-9DC9-C1A473BD87F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F9A9185-FC8F-49D0-B41A-9A0E597366E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56490863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29A6132-80DE-468B-9F9F-89E784C5E22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55F4278-858B-4D0F-8188-448A31BBAEB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A8E30E8-A447-470C-90D8-C3460B4D312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C1016FC-49DE-4BAA-8B8D-3A3C2D8ABFC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48488238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0659A91-A419-41F6-B0CA-5FDACE96048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731350D-05CE-4118-B478-13A85955DCF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D067600-3E45-421E-B00F-3672FD2E62B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2909879-C367-4C90-B6C2-04A9DE56C1A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39665319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FB71B120-C54F-49B3-8D88-D0BBBD3EA51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6CE948A5-6E5C-4CF7-AF5E-413139D48D7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9379F876-AD73-448E-A011-F0528E7ED79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8787C82-E78C-4A4A-8B57-EC027F20AEA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09657071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354CB6C5-C211-4F0F-8B08-A6B5FF6B1A9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8EE608BC-C0E9-416E-B408-7DAC8B20BCA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D50971A8-AFEE-4837-B49A-A86F16087CA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EC0CCA0-EE76-4E0C-A782-7A01C715F7E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20167273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5E6B19BE-00C6-4B09-BEFD-DB13B7E68C2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215B4865-ACFD-4615-ADC1-474B2E036D9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F4EC2C91-57A4-4833-BC79-C49EC5847F4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DEF189A-7D18-4B0D-87B2-776F9018F76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42599391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A917D87-D0B7-4561-97B8-7873E59E8C9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A7D77FA-6E90-43EA-9CC3-FBDA952A44B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BE0DDF4-5BF7-4B5C-AD59-54FF0AD72C4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6C89AE8-A7CD-4565-8E32-77E5B490146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84869967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AB61FA8-8086-4C45-A603-A202BE171C7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BA8EC8B-3F1E-40DA-B6A2-BAA1F82F266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57C07D6-FE68-47F3-88C5-543A704EFCD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78524E5-E5F2-46F6-AA82-66B4D2C6785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74139268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36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8C683469-1F34-413E-B1AF-63BA1EBB3A0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179F6B31-CDBD-43AD-B036-E57FDC0168F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60420" name="Rectangle 4">
            <a:extLst>
              <a:ext uri="{FF2B5EF4-FFF2-40B4-BE49-F238E27FC236}">
                <a16:creationId xmlns:a16="http://schemas.microsoft.com/office/drawing/2014/main" id="{1FCEFB8A-416C-4391-823A-3F43EE70822B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  <a:ea typeface="+mn-ea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0421" name="Rectangle 5">
            <a:extLst>
              <a:ext uri="{FF2B5EF4-FFF2-40B4-BE49-F238E27FC236}">
                <a16:creationId xmlns:a16="http://schemas.microsoft.com/office/drawing/2014/main" id="{37D361D8-4DDD-410C-BE7A-05519CEF04B2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  <a:ea typeface="+mn-ea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0422" name="Rectangle 6">
            <a:extLst>
              <a:ext uri="{FF2B5EF4-FFF2-40B4-BE49-F238E27FC236}">
                <a16:creationId xmlns:a16="http://schemas.microsoft.com/office/drawing/2014/main" id="{F9C7388C-2D4F-400D-AD84-E05CB0E92E02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fld id="{A0BF9272-A2A3-473A-B5A9-28A9F6DA22C0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  <p:sldLayoutId id="2147483712" r:id="rId13"/>
    <p:sldLayoutId id="2147483713" r:id="rId14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Arial" charset="0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Arial" charset="0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Arial" charset="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Arial" charset="0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9.jpe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3.jpe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31.png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0.png"/><Relationship Id="rId5" Type="http://schemas.openxmlformats.org/officeDocument/2006/relationships/image" Target="../media/image29.emf"/><Relationship Id="rId4" Type="http://schemas.openxmlformats.org/officeDocument/2006/relationships/oleObject" Target="../embeddings/oleObject1.bin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notesSlide" Target="../notesSlides/notesSlide18.xml"/><Relationship Id="rId7" Type="http://schemas.openxmlformats.org/officeDocument/2006/relationships/image" Target="../media/image33.jpeg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32.jpeg"/><Relationship Id="rId5" Type="http://schemas.openxmlformats.org/officeDocument/2006/relationships/image" Target="../media/image29.emf"/><Relationship Id="rId4" Type="http://schemas.openxmlformats.org/officeDocument/2006/relationships/oleObject" Target="../embeddings/oleObject2.bin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7.png"/><Relationship Id="rId11" Type="http://schemas.openxmlformats.org/officeDocument/2006/relationships/image" Target="../media/image2.png"/><Relationship Id="rId5" Type="http://schemas.openxmlformats.org/officeDocument/2006/relationships/image" Target="../media/image36.png"/><Relationship Id="rId10" Type="http://schemas.openxmlformats.org/officeDocument/2006/relationships/image" Target="../media/image41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5.jpeg"/><Relationship Id="rId12" Type="http://schemas.openxmlformats.org/officeDocument/2006/relationships/image" Target="../media/image2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4.png"/><Relationship Id="rId11" Type="http://schemas.openxmlformats.org/officeDocument/2006/relationships/image" Target="../media/image9.jpeg"/><Relationship Id="rId5" Type="http://schemas.openxmlformats.org/officeDocument/2006/relationships/image" Target="../media/image3.jpeg"/><Relationship Id="rId10" Type="http://schemas.openxmlformats.org/officeDocument/2006/relationships/image" Target="../media/image8.jpe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Relationship Id="rId9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58.pn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12" Type="http://schemas.openxmlformats.org/officeDocument/2006/relationships/image" Target="../media/image5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11" Type="http://schemas.openxmlformats.org/officeDocument/2006/relationships/image" Target="../media/image56.png"/><Relationship Id="rId5" Type="http://schemas.openxmlformats.org/officeDocument/2006/relationships/image" Target="../media/image50.png"/><Relationship Id="rId10" Type="http://schemas.openxmlformats.org/officeDocument/2006/relationships/image" Target="../media/image55.png"/><Relationship Id="rId4" Type="http://schemas.openxmlformats.org/officeDocument/2006/relationships/image" Target="../media/image49.png"/><Relationship Id="rId9" Type="http://schemas.openxmlformats.org/officeDocument/2006/relationships/image" Target="../media/image54.png"/><Relationship Id="rId1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w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6">
            <a:extLst>
              <a:ext uri="{FF2B5EF4-FFF2-40B4-BE49-F238E27FC236}">
                <a16:creationId xmlns:a16="http://schemas.microsoft.com/office/drawing/2014/main" id="{26802B37-3A02-4BA8-960C-52553EC766B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457200"/>
            <a:ext cx="8229600" cy="849313"/>
          </a:xfrm>
        </p:spPr>
        <p:txBody>
          <a:bodyPr/>
          <a:lstStyle/>
          <a:p>
            <a:pPr eaLnBrk="1" hangingPunct="1"/>
            <a:r>
              <a:rPr lang="en-GB" altLang="en-US" sz="4000" b="1" dirty="0">
                <a:latin typeface="Palladius" charset="0"/>
                <a:ea typeface="ＭＳ Ｐゴシック" panose="020B0600070205080204" pitchFamily="34" charset="-128"/>
              </a:rPr>
              <a:t/>
            </a:r>
            <a:br>
              <a:rPr lang="en-GB" altLang="en-US" sz="4000" b="1" dirty="0">
                <a:latin typeface="Palladius" charset="0"/>
                <a:ea typeface="ＭＳ Ｐゴシック" panose="020B0600070205080204" pitchFamily="34" charset="-128"/>
              </a:rPr>
            </a:br>
            <a:r>
              <a:rPr lang="en-GB" altLang="en-US" sz="4000" b="1" dirty="0">
                <a:latin typeface="Palladius" charset="0"/>
                <a:ea typeface="ＭＳ Ｐゴシック" panose="020B0600070205080204" pitchFamily="34" charset="-128"/>
              </a:rPr>
              <a:t/>
            </a:r>
            <a:br>
              <a:rPr lang="en-GB" altLang="en-US" sz="4000" b="1" dirty="0">
                <a:latin typeface="Palladius" charset="0"/>
                <a:ea typeface="ＭＳ Ｐゴシック" panose="020B0600070205080204" pitchFamily="34" charset="-128"/>
              </a:rPr>
            </a:br>
            <a:r>
              <a:rPr lang="en-GB" altLang="en-US" sz="4000" b="1" dirty="0">
                <a:latin typeface="Palladius" charset="0"/>
                <a:ea typeface="ＭＳ Ｐゴシック" panose="020B0600070205080204" pitchFamily="34" charset="-128"/>
              </a:rPr>
              <a:t/>
            </a:r>
            <a:br>
              <a:rPr lang="en-GB" altLang="en-US" sz="4000" b="1" dirty="0">
                <a:latin typeface="Palladius" charset="0"/>
                <a:ea typeface="ＭＳ Ｐゴシック" panose="020B0600070205080204" pitchFamily="34" charset="-128"/>
              </a:rPr>
            </a:br>
            <a:r>
              <a:rPr lang="en-GB" altLang="en-US" sz="4000" b="1" dirty="0">
                <a:latin typeface="Palladius" charset="0"/>
                <a:ea typeface="ＭＳ Ｐゴシック" panose="020B0600070205080204" pitchFamily="34" charset="-128"/>
              </a:rPr>
              <a:t/>
            </a:r>
            <a:br>
              <a:rPr lang="en-GB" altLang="en-US" sz="4000" b="1" dirty="0">
                <a:latin typeface="Palladius" charset="0"/>
                <a:ea typeface="ＭＳ Ｐゴシック" panose="020B0600070205080204" pitchFamily="34" charset="-128"/>
              </a:rPr>
            </a:br>
            <a:r>
              <a:rPr lang="en-GB" altLang="en-US" sz="4000" b="1" dirty="0">
                <a:solidFill>
                  <a:schemeClr val="bg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rPr>
              <a:t>Tower Hill Primary School</a:t>
            </a:r>
            <a:br>
              <a:rPr lang="en-GB" altLang="en-US" sz="4000" b="1" dirty="0">
                <a:solidFill>
                  <a:schemeClr val="bg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rPr>
            </a:br>
            <a:r>
              <a:rPr lang="en-GB" altLang="en-US" sz="4000" b="1" dirty="0">
                <a:solidFill>
                  <a:schemeClr val="bg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rPr>
              <a:t/>
            </a:r>
            <a:br>
              <a:rPr lang="en-GB" altLang="en-US" sz="4000" b="1" dirty="0">
                <a:solidFill>
                  <a:schemeClr val="bg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rPr>
            </a:br>
            <a:r>
              <a:rPr lang="en-GB" altLang="en-US" sz="4000" b="1" dirty="0">
                <a:solidFill>
                  <a:schemeClr val="bg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rPr>
              <a:t/>
            </a:r>
            <a:br>
              <a:rPr lang="en-GB" altLang="en-US" sz="4000" b="1" dirty="0">
                <a:solidFill>
                  <a:schemeClr val="bg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rPr>
            </a:br>
            <a:r>
              <a:rPr lang="en-GB" altLang="en-US" sz="4000" b="1" dirty="0">
                <a:solidFill>
                  <a:srgbClr val="FFFFFF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rPr>
              <a:t>Early Years</a:t>
            </a:r>
            <a:br>
              <a:rPr lang="en-GB" altLang="en-US" sz="4000" b="1" dirty="0">
                <a:solidFill>
                  <a:srgbClr val="FFFFFF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rPr>
            </a:br>
            <a:r>
              <a:rPr lang="en-GB" altLang="en-US" sz="4000" b="1" dirty="0">
                <a:solidFill>
                  <a:srgbClr val="FFFFFF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rPr>
              <a:t>Induction Information </a:t>
            </a:r>
            <a:r>
              <a:rPr lang="en-GB" altLang="en-US" sz="4000" b="1" dirty="0" smtClean="0">
                <a:solidFill>
                  <a:srgbClr val="FFFFFF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rPr>
              <a:t>2022</a:t>
            </a:r>
            <a:endParaRPr lang="en-US" altLang="en-US" sz="4000" b="1" dirty="0">
              <a:solidFill>
                <a:srgbClr val="FFFFFF"/>
              </a:solidFill>
              <a:latin typeface="Comic Sans MS" panose="030F0702030302020204" pitchFamily="66" charset="0"/>
              <a:ea typeface="ＭＳ Ｐゴシック" panose="020B0600070205080204" pitchFamily="34" charset="-128"/>
            </a:endParaRPr>
          </a:p>
        </p:txBody>
      </p:sp>
      <p:sp>
        <p:nvSpPr>
          <p:cNvPr id="4099" name="Rectangle 6">
            <a:extLst>
              <a:ext uri="{FF2B5EF4-FFF2-40B4-BE49-F238E27FC236}">
                <a16:creationId xmlns:a16="http://schemas.microsoft.com/office/drawing/2014/main" id="{D8E87FC3-FB9B-45D7-9D40-1654FB8982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100" name="Rectangle 7">
            <a:extLst>
              <a:ext uri="{FF2B5EF4-FFF2-40B4-BE49-F238E27FC236}">
                <a16:creationId xmlns:a16="http://schemas.microsoft.com/office/drawing/2014/main" id="{D58E0915-4061-4E10-995C-E1610E6B04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305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b="1"/>
              <a:t>	</a:t>
            </a:r>
            <a:endParaRPr lang="en-US" altLang="en-US" sz="1800"/>
          </a:p>
        </p:txBody>
      </p:sp>
      <p:sp>
        <p:nvSpPr>
          <p:cNvPr id="4101" name="Rectangle 8">
            <a:extLst>
              <a:ext uri="{FF2B5EF4-FFF2-40B4-BE49-F238E27FC236}">
                <a16:creationId xmlns:a16="http://schemas.microsoft.com/office/drawing/2014/main" id="{10293FF6-51F9-484E-9A9B-77AE0C92C5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071938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pic>
        <p:nvPicPr>
          <p:cNvPr id="4103" name="Picture 7" descr="C:\Users\sally.wilcox.TOWERHILLPRI.006\AppData\Local\Microsoft\Windows\Temporary Internet Files\Content.Word\IMG_1457.jpg">
            <a:extLst>
              <a:ext uri="{FF2B5EF4-FFF2-40B4-BE49-F238E27FC236}">
                <a16:creationId xmlns:a16="http://schemas.microsoft.com/office/drawing/2014/main" id="{BDD70399-E21B-4024-8598-A5FAA4989C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48" t="19804" r="1340" b="10648"/>
          <a:stretch>
            <a:fillRect/>
          </a:stretch>
        </p:blipFill>
        <p:spPr bwMode="auto">
          <a:xfrm>
            <a:off x="2843213" y="4008438"/>
            <a:ext cx="3457575" cy="2570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/>
          <p:nvPr/>
        </p:nvPicPr>
        <p:blipFill rotWithShape="1">
          <a:blip r:embed="rId4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99" t="4777" r="25741" b="8865"/>
          <a:stretch/>
        </p:blipFill>
        <p:spPr bwMode="auto">
          <a:xfrm>
            <a:off x="4031940" y="1274248"/>
            <a:ext cx="1080120" cy="105699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>
            <a:extLst>
              <a:ext uri="{FF2B5EF4-FFF2-40B4-BE49-F238E27FC236}">
                <a16:creationId xmlns:a16="http://schemas.microsoft.com/office/drawing/2014/main" id="{E2B308CB-B050-424F-9945-074F8FCBC3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2275" y="131763"/>
            <a:ext cx="8229600" cy="1143000"/>
          </a:xfrm>
        </p:spPr>
        <p:txBody>
          <a:bodyPr/>
          <a:lstStyle/>
          <a:p>
            <a:r>
              <a:rPr lang="en-GB" altLang="en-US" dirty="0">
                <a:solidFill>
                  <a:schemeClr val="bg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rPr>
              <a:t>Support Workers</a:t>
            </a:r>
            <a:endParaRPr lang="en-US" altLang="en-US" dirty="0">
              <a:solidFill>
                <a:schemeClr val="bg1"/>
              </a:solidFill>
              <a:latin typeface="Comic Sans MS" panose="030F0702030302020204" pitchFamily="66" charset="0"/>
              <a:ea typeface="ＭＳ Ｐゴシック" panose="020B0600070205080204" pitchFamily="34" charset="-128"/>
            </a:endParaRPr>
          </a:p>
        </p:txBody>
      </p:sp>
      <p:sp>
        <p:nvSpPr>
          <p:cNvPr id="6147" name="Content Placeholder 2">
            <a:extLst>
              <a:ext uri="{FF2B5EF4-FFF2-40B4-BE49-F238E27FC236}">
                <a16:creationId xmlns:a16="http://schemas.microsoft.com/office/drawing/2014/main" id="{63ED662F-7D26-46D8-9044-376240E90E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2275" y="1700213"/>
            <a:ext cx="8229600" cy="3200400"/>
          </a:xfrm>
        </p:spPr>
        <p:txBody>
          <a:bodyPr/>
          <a:lstStyle/>
          <a:p>
            <a:pPr>
              <a:defRPr/>
            </a:pPr>
            <a:r>
              <a:rPr lang="en-US" altLang="en-US" sz="2400" b="1" dirty="0">
                <a:solidFill>
                  <a:schemeClr val="bg1"/>
                </a:solidFill>
                <a:latin typeface="Comic Sans MS" pitchFamily="66" charset="0"/>
                <a:ea typeface="ＭＳ Ｐゴシック" pitchFamily="34" charset="-128"/>
              </a:rPr>
              <a:t>Family Support Worker – Gail </a:t>
            </a:r>
            <a:r>
              <a:rPr lang="en-US" altLang="en-US" sz="2400" b="1" dirty="0" err="1">
                <a:solidFill>
                  <a:schemeClr val="bg1"/>
                </a:solidFill>
                <a:latin typeface="Comic Sans MS" pitchFamily="66" charset="0"/>
                <a:ea typeface="ＭＳ Ｐゴシック" pitchFamily="34" charset="-128"/>
              </a:rPr>
              <a:t>Meaney</a:t>
            </a:r>
            <a:r>
              <a:rPr lang="en-US" altLang="en-US" sz="2400" b="1" dirty="0">
                <a:solidFill>
                  <a:schemeClr val="bg1"/>
                </a:solidFill>
                <a:latin typeface="Comic Sans MS" pitchFamily="66" charset="0"/>
                <a:ea typeface="ＭＳ Ｐゴシック" pitchFamily="34" charset="-128"/>
              </a:rPr>
              <a:t>    </a:t>
            </a:r>
          </a:p>
          <a:p>
            <a:pPr marL="0" indent="0">
              <a:buFontTx/>
              <a:buNone/>
              <a:defRPr/>
            </a:pPr>
            <a:endParaRPr lang="en-US" altLang="en-US" sz="2400" b="1" dirty="0">
              <a:solidFill>
                <a:schemeClr val="bg1"/>
              </a:solidFill>
              <a:latin typeface="Comic Sans MS" pitchFamily="66" charset="0"/>
              <a:ea typeface="ＭＳ Ｐゴシック" pitchFamily="34" charset="-128"/>
            </a:endParaRPr>
          </a:p>
          <a:p>
            <a:pPr marL="0" indent="0">
              <a:buFontTx/>
              <a:buNone/>
              <a:defRPr/>
            </a:pPr>
            <a:endParaRPr lang="en-US" altLang="en-US" sz="2400" b="1" dirty="0">
              <a:solidFill>
                <a:schemeClr val="bg1"/>
              </a:solidFill>
              <a:latin typeface="Comic Sans MS" pitchFamily="66" charset="0"/>
              <a:ea typeface="ＭＳ Ｐゴシック" pitchFamily="34" charset="-128"/>
            </a:endParaRPr>
          </a:p>
          <a:p>
            <a:pPr marL="0" indent="0">
              <a:buFontTx/>
              <a:buNone/>
              <a:defRPr/>
            </a:pPr>
            <a:endParaRPr lang="en-US" altLang="en-US" sz="2400" b="1" dirty="0">
              <a:solidFill>
                <a:schemeClr val="bg1"/>
              </a:solidFill>
              <a:latin typeface="Comic Sans MS" pitchFamily="66" charset="0"/>
              <a:ea typeface="ＭＳ Ｐゴシック" pitchFamily="34" charset="-128"/>
            </a:endParaRPr>
          </a:p>
          <a:p>
            <a:pPr>
              <a:defRPr/>
            </a:pPr>
            <a:r>
              <a:rPr lang="en-US" altLang="en-US" sz="2400" b="1" dirty="0" err="1" smtClean="0">
                <a:solidFill>
                  <a:schemeClr val="bg1"/>
                </a:solidFill>
                <a:latin typeface="Comic Sans MS" pitchFamily="66" charset="0"/>
                <a:ea typeface="ＭＳ Ｐゴシック" pitchFamily="34" charset="-128"/>
              </a:rPr>
              <a:t>SENDCo</a:t>
            </a:r>
            <a:r>
              <a:rPr lang="en-US" altLang="en-US" sz="2400" b="1" dirty="0" smtClean="0">
                <a:solidFill>
                  <a:schemeClr val="bg1"/>
                </a:solidFill>
                <a:latin typeface="Comic Sans MS" pitchFamily="66" charset="0"/>
                <a:ea typeface="ＭＳ Ｐゴシック" pitchFamily="34" charset="-128"/>
              </a:rPr>
              <a:t> </a:t>
            </a:r>
            <a:r>
              <a:rPr lang="en-US" altLang="en-US" sz="2400" b="1" dirty="0">
                <a:solidFill>
                  <a:schemeClr val="bg1"/>
                </a:solidFill>
                <a:latin typeface="Comic Sans MS" pitchFamily="66" charset="0"/>
                <a:ea typeface="ＭＳ Ｐゴシック" pitchFamily="34" charset="-128"/>
              </a:rPr>
              <a:t>– Christine Cartlidge</a:t>
            </a:r>
          </a:p>
          <a:p>
            <a:pPr>
              <a:defRPr/>
            </a:pPr>
            <a:endParaRPr lang="en-US" altLang="en-US" sz="2400" b="1" dirty="0">
              <a:solidFill>
                <a:schemeClr val="bg1"/>
              </a:solidFill>
              <a:latin typeface="Comic Sans MS" pitchFamily="66" charset="0"/>
              <a:ea typeface="ＭＳ Ｐゴシック" pitchFamily="34" charset="-128"/>
            </a:endParaRPr>
          </a:p>
          <a:p>
            <a:pPr>
              <a:defRPr/>
            </a:pPr>
            <a:endParaRPr lang="en-US" altLang="en-US" sz="2400" b="1" dirty="0">
              <a:solidFill>
                <a:schemeClr val="bg1"/>
              </a:solidFill>
              <a:latin typeface="Comic Sans MS" pitchFamily="66" charset="0"/>
              <a:ea typeface="ＭＳ Ｐゴシック" pitchFamily="34" charset="-128"/>
            </a:endParaRPr>
          </a:p>
          <a:p>
            <a:pPr>
              <a:defRPr/>
            </a:pPr>
            <a:endParaRPr lang="en-US" altLang="en-US" sz="2400" b="1" dirty="0">
              <a:solidFill>
                <a:schemeClr val="bg1"/>
              </a:solidFill>
              <a:latin typeface="Comic Sans MS" pitchFamily="66" charset="0"/>
              <a:ea typeface="ＭＳ Ｐゴシック" pitchFamily="34" charset="-128"/>
            </a:endParaRPr>
          </a:p>
          <a:p>
            <a:pPr>
              <a:defRPr/>
            </a:pPr>
            <a:r>
              <a:rPr lang="en-US" altLang="en-US" sz="2400" b="1" dirty="0">
                <a:solidFill>
                  <a:schemeClr val="bg1"/>
                </a:solidFill>
                <a:latin typeface="Comic Sans MS" pitchFamily="66" charset="0"/>
                <a:ea typeface="ＭＳ Ｐゴシック" pitchFamily="34" charset="-128"/>
              </a:rPr>
              <a:t>Pre-School Link Worker – Kate James</a:t>
            </a:r>
          </a:p>
          <a:p>
            <a:pPr>
              <a:defRPr/>
            </a:pPr>
            <a:endParaRPr lang="en-US" altLang="en-US" sz="2400" b="1" dirty="0">
              <a:solidFill>
                <a:schemeClr val="bg1"/>
              </a:solidFill>
              <a:latin typeface="Comic Sans MS" pitchFamily="66" charset="0"/>
              <a:ea typeface="ＭＳ Ｐゴシック" pitchFamily="34" charset="-128"/>
            </a:endParaRPr>
          </a:p>
          <a:p>
            <a:pPr marL="0" indent="0">
              <a:buFontTx/>
              <a:buNone/>
              <a:defRPr/>
            </a:pPr>
            <a:endParaRPr lang="en-US" altLang="en-US" sz="2800" b="1" dirty="0">
              <a:solidFill>
                <a:schemeClr val="bg1"/>
              </a:solidFill>
              <a:latin typeface="Comic Sans MS" pitchFamily="66" charset="0"/>
              <a:ea typeface="ＭＳ Ｐゴシック" pitchFamily="34" charset="-128"/>
            </a:endParaRPr>
          </a:p>
          <a:p>
            <a:pPr>
              <a:defRPr/>
            </a:pPr>
            <a:endParaRPr lang="en-US" altLang="en-US" sz="2800" b="1" dirty="0">
              <a:solidFill>
                <a:schemeClr val="bg1"/>
              </a:solidFill>
              <a:latin typeface="Comic Sans MS" pitchFamily="66" charset="0"/>
              <a:ea typeface="ＭＳ Ｐゴシック" pitchFamily="34" charset="-128"/>
            </a:endParaRPr>
          </a:p>
          <a:p>
            <a:pPr marL="0" indent="0">
              <a:buFontTx/>
              <a:buNone/>
              <a:defRPr/>
            </a:pPr>
            <a:endParaRPr lang="en-US" altLang="en-US" sz="2800" b="1" dirty="0">
              <a:solidFill>
                <a:schemeClr val="bg1"/>
              </a:solidFill>
              <a:latin typeface="Comic Sans MS" pitchFamily="66" charset="0"/>
              <a:ea typeface="ＭＳ Ｐゴシック" pitchFamily="34" charset="-128"/>
            </a:endParaRPr>
          </a:p>
          <a:p>
            <a:pPr marL="0" indent="0">
              <a:buFontTx/>
              <a:buNone/>
              <a:defRPr/>
            </a:pPr>
            <a:endParaRPr lang="en-US" altLang="en-US" sz="2800" b="1" dirty="0">
              <a:solidFill>
                <a:schemeClr val="bg1"/>
              </a:solidFill>
              <a:latin typeface="Comic Sans MS" pitchFamily="66" charset="0"/>
              <a:ea typeface="ＭＳ Ｐゴシック" pitchFamily="34" charset="-128"/>
            </a:endParaRPr>
          </a:p>
          <a:p>
            <a:pPr marL="0" indent="0">
              <a:buFontTx/>
              <a:buNone/>
              <a:defRPr/>
            </a:pPr>
            <a:endParaRPr lang="en-US" altLang="en-US" sz="2800" b="1" dirty="0">
              <a:solidFill>
                <a:schemeClr val="bg1"/>
              </a:solidFill>
              <a:latin typeface="Comic Sans MS" pitchFamily="66" charset="0"/>
              <a:ea typeface="ＭＳ Ｐゴシック" pitchFamily="34" charset="-128"/>
            </a:endParaRPr>
          </a:p>
          <a:p>
            <a:pPr>
              <a:buFontTx/>
              <a:buNone/>
              <a:defRPr/>
            </a:pPr>
            <a:endParaRPr lang="en-US" altLang="en-US" sz="1800" b="1" dirty="0">
              <a:solidFill>
                <a:schemeClr val="bg1"/>
              </a:solidFill>
              <a:latin typeface="Comic Sans MS" pitchFamily="66" charset="0"/>
              <a:ea typeface="ＭＳ Ｐゴシック" pitchFamily="34" charset="-128"/>
            </a:endParaRPr>
          </a:p>
          <a:p>
            <a:pPr>
              <a:buFontTx/>
              <a:buNone/>
              <a:defRPr/>
            </a:pPr>
            <a:r>
              <a:rPr lang="en-US" altLang="en-US" sz="1800" b="1" dirty="0">
                <a:solidFill>
                  <a:schemeClr val="bg1"/>
                </a:solidFill>
                <a:latin typeface="Comic Sans MS" pitchFamily="66" charset="0"/>
                <a:ea typeface="ＭＳ Ｐゴシック" pitchFamily="34" charset="-128"/>
              </a:rPr>
              <a:t>	</a:t>
            </a:r>
            <a:endParaRPr lang="en-US" altLang="en-US" sz="1800" dirty="0">
              <a:solidFill>
                <a:schemeClr val="bg1"/>
              </a:solidFill>
              <a:latin typeface="Comic Sans MS" pitchFamily="66" charset="0"/>
              <a:ea typeface="ＭＳ Ｐゴシック" pitchFamily="34" charset="-128"/>
            </a:endParaRPr>
          </a:p>
        </p:txBody>
      </p:sp>
      <p:pic>
        <p:nvPicPr>
          <p:cNvPr id="20484" name="Picture 5">
            <a:extLst>
              <a:ext uri="{FF2B5EF4-FFF2-40B4-BE49-F238E27FC236}">
                <a16:creationId xmlns:a16="http://schemas.microsoft.com/office/drawing/2014/main" id="{B8078CF3-B3DC-420C-9B8A-11654D01AA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5684" y="1164458"/>
            <a:ext cx="1082675" cy="14430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5" name="Picture 2">
            <a:extLst>
              <a:ext uri="{FF2B5EF4-FFF2-40B4-BE49-F238E27FC236}">
                <a16:creationId xmlns:a16="http://schemas.microsoft.com/office/drawing/2014/main" id="{F328ED3A-F790-4BD2-B5B8-9E9E132DD8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46" t="21117" r="39191" b="30132"/>
          <a:stretch>
            <a:fillRect/>
          </a:stretch>
        </p:blipFill>
        <p:spPr bwMode="auto">
          <a:xfrm>
            <a:off x="5435600" y="2927350"/>
            <a:ext cx="1296988" cy="165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6" name="Picture 1">
            <a:extLst>
              <a:ext uri="{FF2B5EF4-FFF2-40B4-BE49-F238E27FC236}">
                <a16:creationId xmlns:a16="http://schemas.microsoft.com/office/drawing/2014/main" id="{5CE88600-8A81-40BC-9BCE-77F1B2678D6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2505" y="4841876"/>
            <a:ext cx="1185863" cy="1582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/>
          <p:nvPr/>
        </p:nvPicPr>
        <p:blipFill rotWithShape="1">
          <a:blip r:embed="rId6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99" t="4777" r="25741" b="8865"/>
          <a:stretch/>
        </p:blipFill>
        <p:spPr bwMode="auto">
          <a:xfrm>
            <a:off x="468313" y="274638"/>
            <a:ext cx="1080120" cy="105699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>
            <a:extLst>
              <a:ext uri="{FF2B5EF4-FFF2-40B4-BE49-F238E27FC236}">
                <a16:creationId xmlns:a16="http://schemas.microsoft.com/office/drawing/2014/main" id="{8DA4F1C2-3D13-402C-BE76-01AFBE7F8B7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>
                <a:solidFill>
                  <a:schemeClr val="bg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rPr>
              <a:t>Absences</a:t>
            </a:r>
            <a:endParaRPr lang="en-US" altLang="en-US">
              <a:solidFill>
                <a:schemeClr val="bg1"/>
              </a:solidFill>
              <a:latin typeface="Comic Sans MS" panose="030F0702030302020204" pitchFamily="66" charset="0"/>
              <a:ea typeface="ＭＳ Ｐゴシック" panose="020B0600070205080204" pitchFamily="34" charset="-128"/>
            </a:endParaRPr>
          </a:p>
        </p:txBody>
      </p:sp>
      <p:sp>
        <p:nvSpPr>
          <p:cNvPr id="22531" name="Rectangle 3">
            <a:extLst>
              <a:ext uri="{FF2B5EF4-FFF2-40B4-BE49-F238E27FC236}">
                <a16:creationId xmlns:a16="http://schemas.microsoft.com/office/drawing/2014/main" id="{50A7B258-ACC3-4F2B-B192-7E443DA8B75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r>
              <a:rPr lang="en-GB" altLang="en-US" sz="2000">
                <a:ea typeface="ＭＳ Ｐゴシック" panose="020B0600070205080204" pitchFamily="34" charset="-128"/>
              </a:rPr>
              <a:t>	</a:t>
            </a:r>
            <a:endParaRPr lang="en-US" altLang="en-US" sz="2000">
              <a:ea typeface="ＭＳ Ｐゴシック" panose="020B0600070205080204" pitchFamily="34" charset="-128"/>
            </a:endParaRPr>
          </a:p>
        </p:txBody>
      </p:sp>
      <p:sp>
        <p:nvSpPr>
          <p:cNvPr id="22532" name="Text Box 8">
            <a:extLst>
              <a:ext uri="{FF2B5EF4-FFF2-40B4-BE49-F238E27FC236}">
                <a16:creationId xmlns:a16="http://schemas.microsoft.com/office/drawing/2014/main" id="{4E2D741B-D90F-42B6-90A0-9A0DC8DC22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7838" y="1765156"/>
            <a:ext cx="8208962" cy="3600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en-US" sz="2400" b="1" dirty="0">
                <a:solidFill>
                  <a:schemeClr val="bg1"/>
                </a:solidFill>
                <a:latin typeface="Comic Sans MS" panose="030F0702030302020204" pitchFamily="66" charset="0"/>
              </a:rPr>
              <a:t>We request early notification of absences </a:t>
            </a:r>
            <a:r>
              <a:rPr lang="en-GB" altLang="en-US" sz="2400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by </a:t>
            </a:r>
            <a:r>
              <a:rPr lang="en-GB" altLang="en-US" sz="2400" b="1" dirty="0">
                <a:solidFill>
                  <a:schemeClr val="bg1"/>
                </a:solidFill>
                <a:latin typeface="Comic Sans MS" panose="030F0702030302020204" pitchFamily="66" charset="0"/>
              </a:rPr>
              <a:t>a telephone call to the </a:t>
            </a:r>
            <a:r>
              <a:rPr lang="en-GB" altLang="en-US" sz="2400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office or via </a:t>
            </a:r>
            <a:r>
              <a:rPr lang="en-GB" altLang="en-US" sz="2400" b="1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ParentMail</a:t>
            </a:r>
            <a:r>
              <a:rPr lang="en-GB" altLang="en-US" sz="2400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.</a:t>
            </a:r>
            <a:endParaRPr lang="en-GB" altLang="en-US" sz="2400" b="1" dirty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en-US" sz="2400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Official </a:t>
            </a:r>
            <a:r>
              <a:rPr lang="en-GB" altLang="en-US" sz="2400" b="1" dirty="0">
                <a:solidFill>
                  <a:schemeClr val="bg1"/>
                </a:solidFill>
                <a:latin typeface="Comic Sans MS" panose="030F0702030302020204" pitchFamily="66" charset="0"/>
              </a:rPr>
              <a:t>holiday </a:t>
            </a:r>
            <a:r>
              <a:rPr lang="en-GB" altLang="en-US" sz="2400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request forms </a:t>
            </a:r>
            <a:r>
              <a:rPr lang="en-GB" altLang="en-US" sz="2400" b="1" dirty="0">
                <a:solidFill>
                  <a:schemeClr val="bg1"/>
                </a:solidFill>
                <a:latin typeface="Comic Sans MS" panose="030F0702030302020204" pitchFamily="66" charset="0"/>
              </a:rPr>
              <a:t>are available from </a:t>
            </a:r>
            <a:r>
              <a:rPr lang="en-GB" altLang="en-US" sz="2400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the school </a:t>
            </a:r>
            <a:r>
              <a:rPr lang="en-GB" altLang="en-US" sz="2400" b="1" dirty="0">
                <a:solidFill>
                  <a:schemeClr val="bg1"/>
                </a:solidFill>
                <a:latin typeface="Comic Sans MS" panose="030F0702030302020204" pitchFamily="66" charset="0"/>
              </a:rPr>
              <a:t>office.  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en-US" sz="2400" b="1" dirty="0">
                <a:solidFill>
                  <a:schemeClr val="bg1"/>
                </a:solidFill>
                <a:latin typeface="Comic Sans MS" panose="030F0702030302020204" pitchFamily="66" charset="0"/>
              </a:rPr>
              <a:t>It is at the Head teacher’s discretion whether an absence is authorised but these can only be granted in </a:t>
            </a:r>
            <a:r>
              <a:rPr lang="en-GB" altLang="en-US" sz="2400" b="1" dirty="0">
                <a:solidFill>
                  <a:srgbClr val="FFFF00"/>
                </a:solidFill>
                <a:latin typeface="Comic Sans MS" panose="030F0702030302020204" pitchFamily="66" charset="0"/>
              </a:rPr>
              <a:t>EXCEPTIONAL &amp;/or UNIQUE CIRCUMSTANCES</a:t>
            </a:r>
            <a:r>
              <a:rPr lang="en-GB" altLang="en-US" sz="2400" b="1" dirty="0">
                <a:solidFill>
                  <a:schemeClr val="bg1"/>
                </a:solidFill>
                <a:latin typeface="Comic Sans MS" panose="030F0702030302020204" pitchFamily="66" charset="0"/>
              </a:rPr>
              <a:t>.</a:t>
            </a:r>
            <a:endParaRPr lang="en-GB" altLang="en-US" sz="1000" b="1" dirty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2400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6" name="Picture 5"/>
          <p:cNvPicPr/>
          <p:nvPr/>
        </p:nvPicPr>
        <p:blipFill rotWithShape="1"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99" t="4777" r="25741" b="8865"/>
          <a:stretch/>
        </p:blipFill>
        <p:spPr bwMode="auto">
          <a:xfrm>
            <a:off x="468313" y="274638"/>
            <a:ext cx="1080120" cy="105699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>
            <a:extLst>
              <a:ext uri="{FF2B5EF4-FFF2-40B4-BE49-F238E27FC236}">
                <a16:creationId xmlns:a16="http://schemas.microsoft.com/office/drawing/2014/main" id="{F7057FEF-C8C3-4E1F-A2B6-2F8D29E5C02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>
                <a:solidFill>
                  <a:schemeClr val="bg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rPr>
              <a:t>Late Arrivals</a:t>
            </a:r>
            <a:endParaRPr lang="en-US" altLang="en-US">
              <a:solidFill>
                <a:schemeClr val="bg1"/>
              </a:solidFill>
              <a:latin typeface="Comic Sans MS" panose="030F0702030302020204" pitchFamily="66" charset="0"/>
              <a:ea typeface="ＭＳ Ｐゴシック" panose="020B0600070205080204" pitchFamily="34" charset="-128"/>
            </a:endParaRPr>
          </a:p>
        </p:txBody>
      </p:sp>
      <p:sp>
        <p:nvSpPr>
          <p:cNvPr id="24579" name="Rectangle 3">
            <a:extLst>
              <a:ext uri="{FF2B5EF4-FFF2-40B4-BE49-F238E27FC236}">
                <a16:creationId xmlns:a16="http://schemas.microsoft.com/office/drawing/2014/main" id="{761E9FE0-0AC7-4A74-9B2D-7E82662141A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68313" y="1341438"/>
            <a:ext cx="8229600" cy="4525962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GB" altLang="en-US" sz="2000">
                <a:ea typeface="ＭＳ Ｐゴシック" panose="020B0600070205080204" pitchFamily="34" charset="-128"/>
              </a:rPr>
              <a:t>	</a:t>
            </a:r>
            <a:r>
              <a:rPr lang="en-GB" altLang="en-US" sz="2400" b="1">
                <a:solidFill>
                  <a:schemeClr val="bg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rPr>
              <a:t>If for some reason you arrive late to school (after 9.00am when classroom doors are shut </a:t>
            </a:r>
            <a:r>
              <a:rPr lang="en-GB" altLang="en-US" sz="2400" b="1" i="1">
                <a:solidFill>
                  <a:schemeClr val="bg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rPr>
              <a:t>for the safeguarding of all children</a:t>
            </a:r>
            <a:r>
              <a:rPr lang="en-GB" altLang="en-US" sz="2400" b="1">
                <a:solidFill>
                  <a:schemeClr val="bg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rPr>
              <a:t>) please bring your child round to the office.  </a:t>
            </a:r>
          </a:p>
          <a:p>
            <a:pPr eaLnBrk="1" hangingPunct="1">
              <a:buFontTx/>
              <a:buNone/>
            </a:pPr>
            <a:endParaRPr lang="en-GB" altLang="en-US" sz="2400" b="1">
              <a:solidFill>
                <a:schemeClr val="bg1"/>
              </a:solidFill>
              <a:latin typeface="Comic Sans MS" panose="030F0702030302020204" pitchFamily="66" charset="0"/>
              <a:ea typeface="ＭＳ Ｐゴシック" panose="020B0600070205080204" pitchFamily="34" charset="-128"/>
            </a:endParaRPr>
          </a:p>
          <a:p>
            <a:pPr eaLnBrk="1" hangingPunct="1">
              <a:buFontTx/>
              <a:buNone/>
            </a:pPr>
            <a:r>
              <a:rPr lang="en-GB" altLang="en-US" sz="2400" b="1">
                <a:solidFill>
                  <a:schemeClr val="bg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rPr>
              <a:t>   You will be asked to complete an entry into the ‘Late Book’ so that the office team can ensure children are marked on the register and their lunch is booked. </a:t>
            </a:r>
          </a:p>
          <a:p>
            <a:pPr eaLnBrk="1" hangingPunct="1">
              <a:buFontTx/>
              <a:buNone/>
            </a:pPr>
            <a:r>
              <a:rPr lang="en-GB" altLang="en-US" sz="2400" b="1">
                <a:solidFill>
                  <a:schemeClr val="bg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rPr>
              <a:t>   </a:t>
            </a:r>
          </a:p>
          <a:p>
            <a:pPr eaLnBrk="1" hangingPunct="1">
              <a:buFontTx/>
              <a:buNone/>
            </a:pPr>
            <a:r>
              <a:rPr lang="en-GB" altLang="en-US" sz="2400" b="1">
                <a:solidFill>
                  <a:schemeClr val="bg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rPr>
              <a:t>   Persistent lateness is treated in the same way as unauthorised absence. </a:t>
            </a:r>
            <a:endParaRPr lang="en-US" altLang="en-US" sz="2400" b="1">
              <a:solidFill>
                <a:schemeClr val="bg1"/>
              </a:solidFill>
              <a:latin typeface="Comic Sans MS" panose="030F0702030302020204" pitchFamily="66" charset="0"/>
              <a:ea typeface="ＭＳ Ｐゴシック" panose="020B0600070205080204" pitchFamily="34" charset="-128"/>
            </a:endParaRPr>
          </a:p>
        </p:txBody>
      </p:sp>
      <p:pic>
        <p:nvPicPr>
          <p:cNvPr id="5" name="Picture 4"/>
          <p:cNvPicPr/>
          <p:nvPr/>
        </p:nvPicPr>
        <p:blipFill rotWithShape="1"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99" t="4777" r="25741" b="8865"/>
          <a:stretch/>
        </p:blipFill>
        <p:spPr bwMode="auto">
          <a:xfrm>
            <a:off x="468313" y="274638"/>
            <a:ext cx="1080120" cy="105699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>
            <a:extLst>
              <a:ext uri="{FF2B5EF4-FFF2-40B4-BE49-F238E27FC236}">
                <a16:creationId xmlns:a16="http://schemas.microsoft.com/office/drawing/2014/main" id="{1E3F9D93-EBB3-4339-9A33-6360F5C4CF7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>
                <a:solidFill>
                  <a:schemeClr val="bg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rPr>
              <a:t>Medical Information</a:t>
            </a:r>
            <a:endParaRPr lang="en-US" altLang="en-US">
              <a:solidFill>
                <a:schemeClr val="bg1"/>
              </a:solidFill>
              <a:latin typeface="Comic Sans MS" panose="030F0702030302020204" pitchFamily="66" charset="0"/>
              <a:ea typeface="ＭＳ Ｐゴシック" panose="020B0600070205080204" pitchFamily="34" charset="-128"/>
            </a:endParaRPr>
          </a:p>
        </p:txBody>
      </p:sp>
      <p:sp>
        <p:nvSpPr>
          <p:cNvPr id="26627" name="Rectangle 3">
            <a:extLst>
              <a:ext uri="{FF2B5EF4-FFF2-40B4-BE49-F238E27FC236}">
                <a16:creationId xmlns:a16="http://schemas.microsoft.com/office/drawing/2014/main" id="{A2FAB175-2FD2-4EA6-8CBC-09912A719F6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1268413"/>
            <a:ext cx="8229600" cy="485775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GB" altLang="en-US" sz="2400" b="1" dirty="0">
                <a:solidFill>
                  <a:schemeClr val="bg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rPr>
              <a:t>It is very important that any serious illnesses and allergies are clearly indicated on the ‘All About Me’ form.  It is also vital that the school has an up-to-date address and telephone number where you, or someone of your choice, can be reached in an emergency.  </a:t>
            </a:r>
          </a:p>
          <a:p>
            <a:pPr eaLnBrk="1" hangingPunct="1">
              <a:lnSpc>
                <a:spcPct val="90000"/>
              </a:lnSpc>
            </a:pPr>
            <a:endParaRPr lang="en-GB" altLang="en-US" sz="1000" b="1" dirty="0">
              <a:solidFill>
                <a:schemeClr val="bg1"/>
              </a:solidFill>
              <a:latin typeface="Comic Sans MS" panose="030F0702030302020204" pitchFamily="66" charset="0"/>
              <a:ea typeface="ＭＳ Ｐゴシック" panose="020B0600070205080204" pitchFamily="34" charset="-128"/>
            </a:endParaRPr>
          </a:p>
          <a:p>
            <a:pPr eaLnBrk="1" hangingPunct="1">
              <a:lnSpc>
                <a:spcPct val="90000"/>
              </a:lnSpc>
            </a:pPr>
            <a:r>
              <a:rPr lang="en-GB" altLang="en-US" sz="2400" b="1" dirty="0">
                <a:solidFill>
                  <a:schemeClr val="bg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rPr>
              <a:t>We will always administer or oversee asthma medication or any prescribed medication.  To do this we will need you to complete a consent form, please ask in the office.  </a:t>
            </a:r>
          </a:p>
          <a:p>
            <a:pPr eaLnBrk="1" hangingPunct="1">
              <a:lnSpc>
                <a:spcPct val="90000"/>
              </a:lnSpc>
            </a:pPr>
            <a:endParaRPr lang="en-GB" altLang="en-US" sz="1000" b="1" dirty="0">
              <a:solidFill>
                <a:schemeClr val="bg1"/>
              </a:solidFill>
              <a:latin typeface="Comic Sans MS" panose="030F0702030302020204" pitchFamily="66" charset="0"/>
              <a:ea typeface="ＭＳ Ｐゴシック" panose="020B0600070205080204" pitchFamily="34" charset="-128"/>
            </a:endParaRPr>
          </a:p>
          <a:p>
            <a:pPr eaLnBrk="1" hangingPunct="1">
              <a:lnSpc>
                <a:spcPct val="90000"/>
              </a:lnSpc>
            </a:pPr>
            <a:r>
              <a:rPr lang="en-GB" altLang="en-US" sz="2400" b="1" dirty="0">
                <a:solidFill>
                  <a:schemeClr val="bg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rPr>
              <a:t>If your child has actually been sick or had a stomach upset, please keep them at home for 48 hours before returning them to school.</a:t>
            </a:r>
          </a:p>
        </p:txBody>
      </p:sp>
      <p:pic>
        <p:nvPicPr>
          <p:cNvPr id="5" name="Picture 4"/>
          <p:cNvPicPr/>
          <p:nvPr/>
        </p:nvPicPr>
        <p:blipFill rotWithShape="1"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99" t="4777" r="25741" b="8865"/>
          <a:stretch/>
        </p:blipFill>
        <p:spPr bwMode="auto">
          <a:xfrm>
            <a:off x="323528" y="114440"/>
            <a:ext cx="1080120" cy="105699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>
            <a:extLst>
              <a:ext uri="{FF2B5EF4-FFF2-40B4-BE49-F238E27FC236}">
                <a16:creationId xmlns:a16="http://schemas.microsoft.com/office/drawing/2014/main" id="{5FF03891-C95E-44A3-ABBE-ECF42E5FC12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 dirty="0">
                <a:solidFill>
                  <a:schemeClr val="bg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rPr>
              <a:t>School Uniform</a:t>
            </a:r>
            <a:endParaRPr lang="en-US" altLang="en-US" dirty="0">
              <a:solidFill>
                <a:schemeClr val="bg1"/>
              </a:solidFill>
              <a:latin typeface="Comic Sans MS" panose="030F0702030302020204" pitchFamily="66" charset="0"/>
              <a:ea typeface="ＭＳ Ｐゴシック" panose="020B0600070205080204" pitchFamily="34" charset="-128"/>
            </a:endParaRPr>
          </a:p>
        </p:txBody>
      </p:sp>
      <p:pic>
        <p:nvPicPr>
          <p:cNvPr id="28675" name="Picture 6" descr="DSCN1930">
            <a:extLst>
              <a:ext uri="{FF2B5EF4-FFF2-40B4-BE49-F238E27FC236}">
                <a16:creationId xmlns:a16="http://schemas.microsoft.com/office/drawing/2014/main" id="{CC32C3FB-D8BE-4D65-BB4F-3654B64FA061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58064" y="1776327"/>
            <a:ext cx="2433637" cy="1825625"/>
          </a:xfrm>
        </p:spPr>
      </p:pic>
      <p:pic>
        <p:nvPicPr>
          <p:cNvPr id="28676" name="Picture 11" descr="induction photos 010">
            <a:extLst>
              <a:ext uri="{FF2B5EF4-FFF2-40B4-BE49-F238E27FC236}">
                <a16:creationId xmlns:a16="http://schemas.microsoft.com/office/drawing/2014/main" id="{EA315E29-6EB4-4444-BEA9-B6938FA43065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593251" y="4617450"/>
            <a:ext cx="2693988" cy="2020887"/>
          </a:xfrm>
        </p:spPr>
      </p:pic>
      <p:sp>
        <p:nvSpPr>
          <p:cNvPr id="28677" name="TextBox 6">
            <a:extLst>
              <a:ext uri="{FF2B5EF4-FFF2-40B4-BE49-F238E27FC236}">
                <a16:creationId xmlns:a16="http://schemas.microsoft.com/office/drawing/2014/main" id="{DE2705E0-6D5C-46C6-A0F2-CBDF922A67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76375" y="6092825"/>
            <a:ext cx="2786063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400" b="1">
                <a:solidFill>
                  <a:srgbClr val="FFFF00"/>
                </a:solidFill>
                <a:latin typeface="Comic Sans MS" panose="030F0702030302020204" pitchFamily="66" charset="0"/>
              </a:rPr>
              <a:t>Smart Award!</a:t>
            </a:r>
            <a:endParaRPr lang="en-US" altLang="en-US" sz="2400" b="1">
              <a:solidFill>
                <a:srgbClr val="FFFF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63654" y="1218535"/>
            <a:ext cx="3753183" cy="321991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99355" y="3802269"/>
            <a:ext cx="1767799" cy="1825625"/>
          </a:xfrm>
          <a:prstGeom prst="rect">
            <a:avLst/>
          </a:prstGeom>
        </p:spPr>
      </p:pic>
      <p:pic>
        <p:nvPicPr>
          <p:cNvPr id="9" name="Picture 8"/>
          <p:cNvPicPr/>
          <p:nvPr/>
        </p:nvPicPr>
        <p:blipFill rotWithShape="1">
          <a:blip r:embed="rId7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99" t="4777" r="25741" b="8865"/>
          <a:stretch/>
        </p:blipFill>
        <p:spPr bwMode="auto">
          <a:xfrm>
            <a:off x="239628" y="197110"/>
            <a:ext cx="1080120" cy="105699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3385" y="1531997"/>
            <a:ext cx="1532726" cy="4150826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8" name="WordArt 6">
            <a:extLst>
              <a:ext uri="{FF2B5EF4-FFF2-40B4-BE49-F238E27FC236}">
                <a16:creationId xmlns:a16="http://schemas.microsoft.com/office/drawing/2014/main" id="{64C69368-81B4-498E-9A1B-8E16B2728D7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23850" y="2420938"/>
            <a:ext cx="8569325" cy="165576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Arial Black" panose="020B0A04020102020204" pitchFamily="34" charset="0"/>
              </a:rPr>
              <a:t>Please ensure all your child's</a:t>
            </a:r>
          </a:p>
          <a:p>
            <a:pPr algn="ctr"/>
            <a:r>
              <a:rPr lang="en-US" sz="3600" b="1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Arial Black" panose="020B0A04020102020204" pitchFamily="34" charset="0"/>
              </a:rPr>
              <a:t>belongings are clearly named!</a:t>
            </a:r>
          </a:p>
        </p:txBody>
      </p:sp>
      <p:pic>
        <p:nvPicPr>
          <p:cNvPr id="4" name="Picture 3"/>
          <p:cNvPicPr/>
          <p:nvPr/>
        </p:nvPicPr>
        <p:blipFill rotWithShape="1"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99" t="4777" r="25741" b="8865"/>
          <a:stretch/>
        </p:blipFill>
        <p:spPr bwMode="auto">
          <a:xfrm>
            <a:off x="3707904" y="404664"/>
            <a:ext cx="1080120" cy="105699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0" tmFilter="0, 0; .2, .5; .8, .5; 1, 0"/>
                                        <p:tgtEl>
                                          <p:spTgt spid="7987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0" autoRev="1" fill="hold"/>
                                        <p:tgtEl>
                                          <p:spTgt spid="7987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>
            <a:extLst>
              <a:ext uri="{FF2B5EF4-FFF2-40B4-BE49-F238E27FC236}">
                <a16:creationId xmlns:a16="http://schemas.microsoft.com/office/drawing/2014/main" id="{0A974E9D-79D2-4874-BCE2-E36AFD246C0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>
                <a:solidFill>
                  <a:schemeClr val="bg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rPr>
              <a:t>Book Bags</a:t>
            </a:r>
            <a:endParaRPr lang="en-US" altLang="en-US">
              <a:solidFill>
                <a:schemeClr val="bg1"/>
              </a:solidFill>
              <a:latin typeface="Comic Sans MS" panose="030F0702030302020204" pitchFamily="66" charset="0"/>
              <a:ea typeface="ＭＳ Ｐゴシック" panose="020B0600070205080204" pitchFamily="34" charset="-128"/>
            </a:endParaRPr>
          </a:p>
        </p:txBody>
      </p:sp>
      <p:sp>
        <p:nvSpPr>
          <p:cNvPr id="32771" name="Rectangle 3">
            <a:extLst>
              <a:ext uri="{FF2B5EF4-FFF2-40B4-BE49-F238E27FC236}">
                <a16:creationId xmlns:a16="http://schemas.microsoft.com/office/drawing/2014/main" id="{93B2BF70-2EFA-4CE7-89FB-5BF4449C4E54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430213" y="1773238"/>
            <a:ext cx="4038600" cy="4525962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en-GB" altLang="en-US" sz="1800" dirty="0">
                <a:ea typeface="ＭＳ Ｐゴシック" panose="020B0600070205080204" pitchFamily="34" charset="-128"/>
              </a:rPr>
              <a:t>	</a:t>
            </a:r>
            <a:r>
              <a:rPr lang="en-GB" altLang="en-US" sz="2400" b="1" dirty="0">
                <a:solidFill>
                  <a:schemeClr val="bg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rPr>
              <a:t>Book bags can be purchased from the school office.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GB" altLang="en-US" sz="2400" b="1" dirty="0">
                <a:solidFill>
                  <a:schemeClr val="bg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rPr>
              <a:t> 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GB" altLang="en-US" sz="2400" b="1" dirty="0">
                <a:solidFill>
                  <a:schemeClr val="bg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rPr>
              <a:t>  These bags not only protect school books, but also help to ensure that </a:t>
            </a:r>
            <a:r>
              <a:rPr lang="en-GB" altLang="en-US" sz="2400" b="1" dirty="0" smtClean="0">
                <a:solidFill>
                  <a:schemeClr val="bg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rPr>
              <a:t>your children’s amazing pictures they create in school come home safely </a:t>
            </a:r>
            <a:r>
              <a:rPr lang="en-GB" altLang="en-US" sz="2400" b="1" dirty="0" smtClean="0">
                <a:solidFill>
                  <a:schemeClr val="bg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  <a:sym typeface="Wingdings" panose="05000000000000000000" pitchFamily="2" charset="2"/>
              </a:rPr>
              <a:t> </a:t>
            </a:r>
            <a:endParaRPr lang="en-US" altLang="en-US" sz="2400" b="1" dirty="0">
              <a:solidFill>
                <a:schemeClr val="bg1"/>
              </a:solidFill>
              <a:latin typeface="Comic Sans MS" panose="030F0702030302020204" pitchFamily="66" charset="0"/>
              <a:ea typeface="ＭＳ Ｐゴシック" panose="020B0600070205080204" pitchFamily="34" charset="-128"/>
            </a:endParaRPr>
          </a:p>
        </p:txBody>
      </p:sp>
      <p:pic>
        <p:nvPicPr>
          <p:cNvPr id="32772" name="Picture 7" descr="induction photos 007">
            <a:extLst>
              <a:ext uri="{FF2B5EF4-FFF2-40B4-BE49-F238E27FC236}">
                <a16:creationId xmlns:a16="http://schemas.microsoft.com/office/drawing/2014/main" id="{3200DE42-DC9C-43B1-B7EA-779555DFFCF5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48200" y="2347913"/>
            <a:ext cx="4038600" cy="3028950"/>
          </a:xfrm>
        </p:spPr>
      </p:pic>
      <p:pic>
        <p:nvPicPr>
          <p:cNvPr id="6" name="Picture 5"/>
          <p:cNvPicPr/>
          <p:nvPr/>
        </p:nvPicPr>
        <p:blipFill rotWithShape="1">
          <a:blip r:embed="rId4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99" t="4777" r="25741" b="8865"/>
          <a:stretch/>
        </p:blipFill>
        <p:spPr bwMode="auto">
          <a:xfrm>
            <a:off x="468313" y="274638"/>
            <a:ext cx="1080120" cy="105699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>
            <a:extLst>
              <a:ext uri="{FF2B5EF4-FFF2-40B4-BE49-F238E27FC236}">
                <a16:creationId xmlns:a16="http://schemas.microsoft.com/office/drawing/2014/main" id="{E078D641-3195-43B2-B8B2-0C37C0170FD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66725" y="0"/>
            <a:ext cx="8229600" cy="1143000"/>
          </a:xfrm>
        </p:spPr>
        <p:txBody>
          <a:bodyPr/>
          <a:lstStyle/>
          <a:p>
            <a:pPr eaLnBrk="1" hangingPunct="1"/>
            <a:r>
              <a:rPr lang="en-GB" altLang="en-US">
                <a:solidFill>
                  <a:schemeClr val="bg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rPr>
              <a:t>School meals</a:t>
            </a:r>
            <a:endParaRPr lang="en-US" altLang="en-US">
              <a:solidFill>
                <a:schemeClr val="bg1"/>
              </a:solidFill>
              <a:latin typeface="Comic Sans MS" panose="030F0702030302020204" pitchFamily="66" charset="0"/>
              <a:ea typeface="ＭＳ Ｐゴシック" panose="020B0600070205080204" pitchFamily="34" charset="-128"/>
            </a:endParaRPr>
          </a:p>
        </p:txBody>
      </p:sp>
      <p:sp>
        <p:nvSpPr>
          <p:cNvPr id="34819" name="Rectangle 3">
            <a:extLst>
              <a:ext uri="{FF2B5EF4-FFF2-40B4-BE49-F238E27FC236}">
                <a16:creationId xmlns:a16="http://schemas.microsoft.com/office/drawing/2014/main" id="{9795D1E5-9381-4A64-B898-8EB813D41C4E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466725" y="1016000"/>
            <a:ext cx="4546600" cy="5653088"/>
          </a:xfrm>
        </p:spPr>
        <p:txBody>
          <a:bodyPr/>
          <a:lstStyle/>
          <a:p>
            <a:pPr eaLnBrk="1" hangingPunct="1"/>
            <a:r>
              <a:rPr lang="en-GB" altLang="en-US" sz="2000" b="1" dirty="0">
                <a:solidFill>
                  <a:schemeClr val="bg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rPr>
              <a:t>Packed lunch or school dinner.</a:t>
            </a:r>
          </a:p>
          <a:p>
            <a:pPr eaLnBrk="1" hangingPunct="1"/>
            <a:endParaRPr lang="en-GB" altLang="en-US" sz="2000" b="1" dirty="0">
              <a:solidFill>
                <a:schemeClr val="bg1"/>
              </a:solidFill>
              <a:latin typeface="Comic Sans MS" panose="030F0702030302020204" pitchFamily="66" charset="0"/>
              <a:ea typeface="ＭＳ Ｐゴシック" panose="020B0600070205080204" pitchFamily="34" charset="-128"/>
            </a:endParaRPr>
          </a:p>
          <a:p>
            <a:pPr eaLnBrk="1" hangingPunct="1"/>
            <a:r>
              <a:rPr lang="en-GB" altLang="en-US" sz="2000" b="1" dirty="0">
                <a:solidFill>
                  <a:schemeClr val="bg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rPr>
              <a:t>School dinners are now free to all children in the Early Years and Key Stage One.</a:t>
            </a:r>
          </a:p>
          <a:p>
            <a:pPr eaLnBrk="1" hangingPunct="1"/>
            <a:endParaRPr lang="en-GB" altLang="en-US" sz="2000" b="1" dirty="0">
              <a:solidFill>
                <a:schemeClr val="bg1"/>
              </a:solidFill>
              <a:latin typeface="Comic Sans MS" panose="030F0702030302020204" pitchFamily="66" charset="0"/>
              <a:ea typeface="ＭＳ Ｐゴシック" panose="020B0600070205080204" pitchFamily="34" charset="-128"/>
            </a:endParaRPr>
          </a:p>
          <a:p>
            <a:pPr eaLnBrk="1" hangingPunct="1"/>
            <a:r>
              <a:rPr lang="en-US" altLang="en-US" sz="2000" b="1" dirty="0">
                <a:solidFill>
                  <a:schemeClr val="bg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rPr>
              <a:t>You will receive a termly menu so you can help your child to choose a school dinner.  They will be asked to select from a choice of three nutritious meals every morning.  One of these meals is always a vegetarian option.</a:t>
            </a:r>
          </a:p>
          <a:p>
            <a:pPr eaLnBrk="1" hangingPunct="1"/>
            <a:endParaRPr lang="en-US" altLang="en-US" sz="2000" b="1" dirty="0">
              <a:solidFill>
                <a:schemeClr val="bg1"/>
              </a:solidFill>
              <a:latin typeface="Comic Sans MS" panose="030F0702030302020204" pitchFamily="66" charset="0"/>
              <a:ea typeface="ＭＳ Ｐゴシック" panose="020B0600070205080204" pitchFamily="34" charset="-128"/>
            </a:endParaRPr>
          </a:p>
          <a:p>
            <a:pPr eaLnBrk="1" hangingPunct="1"/>
            <a:r>
              <a:rPr lang="en-US" altLang="en-US" sz="2000" b="1" dirty="0">
                <a:solidFill>
                  <a:schemeClr val="bg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rPr>
              <a:t>Arrangements can be made for children with allergies.</a:t>
            </a:r>
          </a:p>
        </p:txBody>
      </p:sp>
      <p:graphicFrame>
        <p:nvGraphicFramePr>
          <p:cNvPr id="34820" name="Object 8">
            <a:extLst>
              <a:ext uri="{FF2B5EF4-FFF2-40B4-BE49-F238E27FC236}">
                <a16:creationId xmlns:a16="http://schemas.microsoft.com/office/drawing/2014/main" id="{96FCC7C6-1C2E-4A27-AAB9-A6F106BE04C0}"/>
              </a:ext>
            </a:extLst>
          </p:cNvPr>
          <p:cNvGraphicFramePr>
            <a:graphicFrameLocks noGrp="1" noChangeAspect="1"/>
          </p:cNvGraphicFramePr>
          <p:nvPr>
            <p:ph sz="quarter" idx="2"/>
          </p:nvPr>
        </p:nvGraphicFramePr>
        <p:xfrm>
          <a:off x="9456738" y="-1044575"/>
          <a:ext cx="2924175" cy="1223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189" name="Chart" r:id="rId4" imgW="2946400" imgH="1244600" progId="MSGraph.Chart.8">
                  <p:embed followColorScheme="full"/>
                </p:oleObj>
              </mc:Choice>
              <mc:Fallback>
                <p:oleObj name="Chart" r:id="rId4" imgW="2946400" imgH="1244600" progId="MSGraph.Chart.8">
                  <p:embed followColorScheme="full"/>
                  <p:pic>
                    <p:nvPicPr>
                      <p:cNvPr id="34820" name="Object 8">
                        <a:extLst>
                          <a:ext uri="{FF2B5EF4-FFF2-40B4-BE49-F238E27FC236}">
                            <a16:creationId xmlns:a16="http://schemas.microsoft.com/office/drawing/2014/main" id="{96FCC7C6-1C2E-4A27-AAB9-A6F106BE04C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456738" y="-1044575"/>
                        <a:ext cx="2924175" cy="12239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4821" name="Picture 1">
            <a:extLst>
              <a:ext uri="{FF2B5EF4-FFF2-40B4-BE49-F238E27FC236}">
                <a16:creationId xmlns:a16="http://schemas.microsoft.com/office/drawing/2014/main" id="{9A4F6870-5D1D-45AD-905D-9FB19362582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37" t="26772" r="51811" b="9953"/>
          <a:stretch>
            <a:fillRect/>
          </a:stretch>
        </p:blipFill>
        <p:spPr bwMode="auto">
          <a:xfrm>
            <a:off x="5795963" y="1341438"/>
            <a:ext cx="2376487" cy="219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2" name="Picture 2">
            <a:extLst>
              <a:ext uri="{FF2B5EF4-FFF2-40B4-BE49-F238E27FC236}">
                <a16:creationId xmlns:a16="http://schemas.microsoft.com/office/drawing/2014/main" id="{5CE5F942-451E-4F9B-9895-C515EE23F93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74" t="27550" r="41252" b="11792"/>
          <a:stretch>
            <a:fillRect/>
          </a:stretch>
        </p:blipFill>
        <p:spPr bwMode="auto">
          <a:xfrm>
            <a:off x="5240338" y="3843338"/>
            <a:ext cx="3457575" cy="253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/>
          <p:nvPr/>
        </p:nvPicPr>
        <p:blipFill rotWithShape="1">
          <a:blip r:embed="rId8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99" t="4777" r="25741" b="8865"/>
          <a:stretch/>
        </p:blipFill>
        <p:spPr bwMode="auto">
          <a:xfrm>
            <a:off x="107504" y="65874"/>
            <a:ext cx="1080120" cy="105699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>
            <a:extLst>
              <a:ext uri="{FF2B5EF4-FFF2-40B4-BE49-F238E27FC236}">
                <a16:creationId xmlns:a16="http://schemas.microsoft.com/office/drawing/2014/main" id="{8388B314-BD95-43FF-B927-3D9FBBA1AAB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68313" y="-163513"/>
            <a:ext cx="8229600" cy="1143001"/>
          </a:xfrm>
        </p:spPr>
        <p:txBody>
          <a:bodyPr/>
          <a:lstStyle/>
          <a:p>
            <a:pPr eaLnBrk="1" hangingPunct="1"/>
            <a:r>
              <a:rPr lang="en-GB" altLang="en-US">
                <a:solidFill>
                  <a:schemeClr val="bg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rPr>
              <a:t>Pupil Premium</a:t>
            </a:r>
            <a:endParaRPr lang="en-US" altLang="en-US">
              <a:solidFill>
                <a:schemeClr val="bg1"/>
              </a:solidFill>
              <a:latin typeface="Comic Sans MS" panose="030F0702030302020204" pitchFamily="66" charset="0"/>
              <a:ea typeface="ＭＳ Ｐゴシック" panose="020B0600070205080204" pitchFamily="34" charset="-128"/>
            </a:endParaRPr>
          </a:p>
        </p:txBody>
      </p:sp>
      <p:sp>
        <p:nvSpPr>
          <p:cNvPr id="16387" name="Rectangle 3">
            <a:extLst>
              <a:ext uri="{FF2B5EF4-FFF2-40B4-BE49-F238E27FC236}">
                <a16:creationId xmlns:a16="http://schemas.microsoft.com/office/drawing/2014/main" id="{0AD816EE-806A-44E7-A9CD-DF42DFBAC10C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233363" y="815975"/>
            <a:ext cx="7402512" cy="4525963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sz="2000" b="1" dirty="0">
                <a:solidFill>
                  <a:schemeClr val="bg1"/>
                </a:solidFill>
                <a:latin typeface="Comic Sans MS" pitchFamily="66" charset="0"/>
                <a:ea typeface="ＭＳ Ｐゴシック" pitchFamily="34" charset="-128"/>
              </a:rPr>
              <a:t>Depending on the benefits that you receive can mean that your child is ELIGIBLE for Free School Meals</a:t>
            </a:r>
          </a:p>
          <a:p>
            <a:pPr marL="0" indent="0" eaLnBrk="1" hangingPunct="1">
              <a:buFontTx/>
              <a:buNone/>
              <a:defRPr/>
            </a:pPr>
            <a:endParaRPr lang="en-US" altLang="en-US" sz="1000" b="1" dirty="0">
              <a:solidFill>
                <a:schemeClr val="bg1"/>
              </a:solidFill>
              <a:latin typeface="Comic Sans MS" pitchFamily="66" charset="0"/>
              <a:ea typeface="ＭＳ Ｐゴシック" pitchFamily="34" charset="-128"/>
            </a:endParaRPr>
          </a:p>
          <a:p>
            <a:pPr eaLnBrk="1" hangingPunct="1">
              <a:defRPr/>
            </a:pPr>
            <a:r>
              <a:rPr lang="en-US" altLang="en-US" sz="2000" b="1" dirty="0">
                <a:solidFill>
                  <a:schemeClr val="bg1"/>
                </a:solidFill>
                <a:latin typeface="Comic Sans MS" pitchFamily="66" charset="0"/>
                <a:ea typeface="ＭＳ Ｐゴシック" pitchFamily="34" charset="-128"/>
              </a:rPr>
              <a:t>ALL Early Years and ‘Infant’ (Key Stage I) children are now ENTITLED to INFANT Free School Meals</a:t>
            </a:r>
          </a:p>
          <a:p>
            <a:pPr marL="0" indent="0" eaLnBrk="1" hangingPunct="1">
              <a:buFontTx/>
              <a:buNone/>
              <a:defRPr/>
            </a:pPr>
            <a:endParaRPr lang="en-US" altLang="en-US" sz="1000" b="1" dirty="0">
              <a:solidFill>
                <a:schemeClr val="bg1"/>
              </a:solidFill>
              <a:latin typeface="Comic Sans MS" pitchFamily="66" charset="0"/>
              <a:ea typeface="ＭＳ Ｐゴシック" pitchFamily="34" charset="-128"/>
            </a:endParaRPr>
          </a:p>
          <a:p>
            <a:pPr eaLnBrk="1" hangingPunct="1">
              <a:defRPr/>
            </a:pPr>
            <a:r>
              <a:rPr lang="en-US" altLang="en-US" sz="2000" b="1" dirty="0">
                <a:solidFill>
                  <a:schemeClr val="bg1"/>
                </a:solidFill>
                <a:latin typeface="Comic Sans MS" pitchFamily="66" charset="0"/>
                <a:ea typeface="ＭＳ Ｐゴシック" pitchFamily="34" charset="-128"/>
              </a:rPr>
              <a:t>If you are ELIGIBLE for FSM, your child will be able to attend our Breakfast Club from 8.00am until 8.45am</a:t>
            </a:r>
          </a:p>
          <a:p>
            <a:pPr eaLnBrk="1" hangingPunct="1">
              <a:defRPr/>
            </a:pPr>
            <a:endParaRPr lang="en-US" altLang="en-US" sz="1000" b="1" dirty="0">
              <a:solidFill>
                <a:schemeClr val="bg1"/>
              </a:solidFill>
              <a:latin typeface="Comic Sans MS" pitchFamily="66" charset="0"/>
              <a:ea typeface="ＭＳ Ｐゴシック" pitchFamily="34" charset="-128"/>
            </a:endParaRPr>
          </a:p>
          <a:p>
            <a:pPr eaLnBrk="1" hangingPunct="1">
              <a:defRPr/>
            </a:pPr>
            <a:r>
              <a:rPr lang="en-US" altLang="en-US" sz="2000" b="1" dirty="0">
                <a:solidFill>
                  <a:schemeClr val="bg1"/>
                </a:solidFill>
                <a:latin typeface="Comic Sans MS" pitchFamily="66" charset="0"/>
                <a:ea typeface="ＭＳ Ｐゴシック" pitchFamily="34" charset="-128"/>
              </a:rPr>
              <a:t>A nutritious breakfast + playing games and/or using the IT Suite – all supervised activities</a:t>
            </a:r>
          </a:p>
          <a:p>
            <a:pPr marL="0" indent="0" eaLnBrk="1" hangingPunct="1">
              <a:buFontTx/>
              <a:buNone/>
              <a:defRPr/>
            </a:pPr>
            <a:endParaRPr lang="en-US" altLang="en-US" sz="1000" b="1" dirty="0">
              <a:solidFill>
                <a:schemeClr val="bg1"/>
              </a:solidFill>
              <a:latin typeface="Comic Sans MS" pitchFamily="66" charset="0"/>
              <a:ea typeface="ＭＳ Ｐゴシック" pitchFamily="34" charset="-128"/>
            </a:endParaRPr>
          </a:p>
          <a:p>
            <a:pPr eaLnBrk="1" hangingPunct="1">
              <a:defRPr/>
            </a:pPr>
            <a:r>
              <a:rPr lang="en-US" altLang="en-US" sz="2000" b="1" dirty="0">
                <a:solidFill>
                  <a:schemeClr val="bg1"/>
                </a:solidFill>
                <a:latin typeface="Comic Sans MS" pitchFamily="66" charset="0"/>
                <a:ea typeface="ＭＳ Ｐゴシック" pitchFamily="34" charset="-128"/>
              </a:rPr>
              <a:t>Support for School Visits – which we value highly and include across our whole school curriculum</a:t>
            </a:r>
          </a:p>
          <a:p>
            <a:pPr marL="0" indent="0" eaLnBrk="1" hangingPunct="1">
              <a:buFontTx/>
              <a:buNone/>
              <a:defRPr/>
            </a:pPr>
            <a:endParaRPr lang="en-US" altLang="en-US" sz="1000" b="1" dirty="0">
              <a:solidFill>
                <a:schemeClr val="bg1"/>
              </a:solidFill>
              <a:latin typeface="Comic Sans MS" pitchFamily="66" charset="0"/>
              <a:ea typeface="ＭＳ Ｐゴシック" pitchFamily="34" charset="-128"/>
            </a:endParaRPr>
          </a:p>
          <a:p>
            <a:pPr eaLnBrk="1" hangingPunct="1">
              <a:defRPr/>
            </a:pPr>
            <a:r>
              <a:rPr lang="en-US" altLang="en-US" sz="2000" b="1" dirty="0">
                <a:solidFill>
                  <a:schemeClr val="bg1"/>
                </a:solidFill>
                <a:latin typeface="Comic Sans MS" pitchFamily="66" charset="0"/>
                <a:ea typeface="ＭＳ Ｐゴシック" pitchFamily="34" charset="-128"/>
              </a:rPr>
              <a:t>Additional Adult Support in the classroom which is so valuable to support children’s development</a:t>
            </a:r>
          </a:p>
          <a:p>
            <a:pPr eaLnBrk="1" hangingPunct="1">
              <a:defRPr/>
            </a:pPr>
            <a:r>
              <a:rPr lang="en-US" altLang="en-US" sz="2000" b="1" dirty="0">
                <a:solidFill>
                  <a:schemeClr val="bg1"/>
                </a:solidFill>
                <a:latin typeface="Comic Sans MS" pitchFamily="66" charset="0"/>
                <a:ea typeface="ＭＳ Ｐゴシック" pitchFamily="34" charset="-128"/>
              </a:rPr>
              <a:t>Even if you are unsure whether you are entitled – please fill it out anyway!</a:t>
            </a:r>
          </a:p>
        </p:txBody>
      </p:sp>
      <p:graphicFrame>
        <p:nvGraphicFramePr>
          <p:cNvPr id="36868" name="Object 8">
            <a:extLst>
              <a:ext uri="{FF2B5EF4-FFF2-40B4-BE49-F238E27FC236}">
                <a16:creationId xmlns:a16="http://schemas.microsoft.com/office/drawing/2014/main" id="{42B16AA6-582A-4FD9-8238-1DD9CFF1AC1E}"/>
              </a:ext>
            </a:extLst>
          </p:cNvPr>
          <p:cNvGraphicFramePr>
            <a:graphicFrameLocks noGrp="1" noChangeAspect="1"/>
          </p:cNvGraphicFramePr>
          <p:nvPr>
            <p:ph sz="quarter" idx="2"/>
          </p:nvPr>
        </p:nvGraphicFramePr>
        <p:xfrm>
          <a:off x="9456738" y="-1044575"/>
          <a:ext cx="2924175" cy="1223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37" name="Chart" r:id="rId4" imgW="2946400" imgH="1244600" progId="MSGraph.Chart.8">
                  <p:embed followColorScheme="full"/>
                </p:oleObj>
              </mc:Choice>
              <mc:Fallback>
                <p:oleObj name="Chart" r:id="rId4" imgW="2946400" imgH="1244600" progId="MSGraph.Chart.8">
                  <p:embed followColorScheme="full"/>
                  <p:pic>
                    <p:nvPicPr>
                      <p:cNvPr id="36868" name="Object 8">
                        <a:extLst>
                          <a:ext uri="{FF2B5EF4-FFF2-40B4-BE49-F238E27FC236}">
                            <a16:creationId xmlns:a16="http://schemas.microsoft.com/office/drawing/2014/main" id="{42B16AA6-582A-4FD9-8238-1DD9CFF1AC1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456738" y="-1044575"/>
                        <a:ext cx="2924175" cy="12239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6391" name="Picture 7" descr="C:\Users\linda.tansley.TOWERHILLPRI.037\AppData\Local\Microsoft\Windows\Temporary Internet Files\Content.IE5\YUJ6F8U1\lunch_lady[1].jpg">
            <a:extLst>
              <a:ext uri="{FF2B5EF4-FFF2-40B4-BE49-F238E27FC236}">
                <a16:creationId xmlns:a16="http://schemas.microsoft.com/office/drawing/2014/main" id="{E4CD060B-B9A8-46DC-B532-37E0B0F9E8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5799" y="257567"/>
            <a:ext cx="1466708" cy="144324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2" name="Picture 8" descr="C:\Users\linda.tansley.TOWERHILLPRI.037\AppData\Local\Microsoft\Windows\Temporary Internet Files\Content.IE5\X55S1B2Q\5122162634_166e87eb6c_z[1].jpg">
            <a:extLst>
              <a:ext uri="{FF2B5EF4-FFF2-40B4-BE49-F238E27FC236}">
                <a16:creationId xmlns:a16="http://schemas.microsoft.com/office/drawing/2014/main" id="{C1212F9D-F7C7-4D91-90D2-B0EFFCFB25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5799" y="5661248"/>
            <a:ext cx="1466708" cy="108628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/>
          <p:nvPr/>
        </p:nvPicPr>
        <p:blipFill rotWithShape="1">
          <a:blip r:embed="rId8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99" t="4777" r="25741" b="8865"/>
          <a:stretch/>
        </p:blipFill>
        <p:spPr bwMode="auto">
          <a:xfrm>
            <a:off x="7829093" y="2963222"/>
            <a:ext cx="1080120" cy="105699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>
            <a:extLst>
              <a:ext uri="{FF2B5EF4-FFF2-40B4-BE49-F238E27FC236}">
                <a16:creationId xmlns:a16="http://schemas.microsoft.com/office/drawing/2014/main" id="{FA5449A3-F0D5-4DBC-BC7E-751A6F8CF01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09988" y="45590"/>
            <a:ext cx="8229600" cy="1143000"/>
          </a:xfrm>
        </p:spPr>
        <p:txBody>
          <a:bodyPr/>
          <a:lstStyle/>
          <a:p>
            <a:pPr eaLnBrk="1" hangingPunct="1"/>
            <a:r>
              <a:rPr lang="en-GB" altLang="en-US" dirty="0">
                <a:solidFill>
                  <a:schemeClr val="bg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rPr>
              <a:t>The Early Years Curriculum</a:t>
            </a:r>
            <a:endParaRPr lang="en-US" altLang="en-US" dirty="0">
              <a:solidFill>
                <a:schemeClr val="bg1"/>
              </a:solidFill>
              <a:latin typeface="Comic Sans MS" panose="030F0702030302020204" pitchFamily="66" charset="0"/>
              <a:ea typeface="ＭＳ Ｐゴシック" panose="020B0600070205080204" pitchFamily="34" charset="-128"/>
            </a:endParaRPr>
          </a:p>
        </p:txBody>
      </p:sp>
      <p:sp>
        <p:nvSpPr>
          <p:cNvPr id="38915" name="Rectangle 4">
            <a:extLst>
              <a:ext uri="{FF2B5EF4-FFF2-40B4-BE49-F238E27FC236}">
                <a16:creationId xmlns:a16="http://schemas.microsoft.com/office/drawing/2014/main" id="{3FC815AF-FDAF-49A7-8D5C-2E5E0A3D7FA3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7938" y="950913"/>
            <a:ext cx="4132262" cy="4524375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GB" altLang="en-US" sz="1400">
                <a:ea typeface="ＭＳ Ｐゴシック" panose="020B0600070205080204" pitchFamily="34" charset="-128"/>
              </a:rPr>
              <a:t>	</a:t>
            </a:r>
          </a:p>
          <a:p>
            <a:pPr eaLnBrk="1" hangingPunct="1">
              <a:buFontTx/>
              <a:buNone/>
            </a:pPr>
            <a:r>
              <a:rPr lang="en-GB" altLang="en-US" sz="1400">
                <a:solidFill>
                  <a:schemeClr val="bg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rPr>
              <a:t>	</a:t>
            </a:r>
          </a:p>
          <a:p>
            <a:pPr algn="ctr" eaLnBrk="1" hangingPunct="1">
              <a:buFontTx/>
              <a:buNone/>
            </a:pPr>
            <a:r>
              <a:rPr lang="en-GB" altLang="en-US" sz="1400" b="1">
                <a:solidFill>
                  <a:schemeClr val="bg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rPr>
              <a:t>	</a:t>
            </a:r>
            <a:r>
              <a:rPr lang="en-GB" altLang="en-US" sz="1800" b="1">
                <a:solidFill>
                  <a:schemeClr val="bg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rPr>
              <a:t>Much of your child’s early learning will take place through play. </a:t>
            </a:r>
          </a:p>
          <a:p>
            <a:pPr eaLnBrk="1" hangingPunct="1">
              <a:buFontTx/>
              <a:buNone/>
            </a:pPr>
            <a:r>
              <a:rPr lang="en-GB" altLang="en-US" sz="1800" b="1">
                <a:solidFill>
                  <a:schemeClr val="bg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rPr>
              <a:t> </a:t>
            </a:r>
          </a:p>
          <a:p>
            <a:pPr algn="ctr" eaLnBrk="1" hangingPunct="1">
              <a:buFontTx/>
              <a:buNone/>
            </a:pPr>
            <a:r>
              <a:rPr lang="en-GB" altLang="en-US" sz="1800" b="1">
                <a:solidFill>
                  <a:schemeClr val="bg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rPr>
              <a:t>   The curriculum is split into 7 areas of learning.  </a:t>
            </a:r>
            <a:endParaRPr lang="en-US" altLang="en-US" sz="1800" b="1">
              <a:solidFill>
                <a:schemeClr val="bg1"/>
              </a:solidFill>
              <a:latin typeface="Comic Sans MS" panose="030F0702030302020204" pitchFamily="66" charset="0"/>
              <a:ea typeface="ＭＳ Ｐゴシック" panose="020B0600070205080204" pitchFamily="34" charset="-128"/>
            </a:endParaRPr>
          </a:p>
        </p:txBody>
      </p:sp>
      <p:sp>
        <p:nvSpPr>
          <p:cNvPr id="38916" name="Text Box 11">
            <a:extLst>
              <a:ext uri="{FF2B5EF4-FFF2-40B4-BE49-F238E27FC236}">
                <a16:creationId xmlns:a16="http://schemas.microsoft.com/office/drawing/2014/main" id="{6C9670A8-1A47-4F2C-88FE-AC367AB468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37894" y="3450909"/>
            <a:ext cx="32686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GB" altLang="en-US" sz="1800" b="1" dirty="0">
                <a:solidFill>
                  <a:schemeClr val="bg1"/>
                </a:solidFill>
                <a:latin typeface="Comic Sans MS" panose="030F0702030302020204" pitchFamily="66" charset="0"/>
              </a:rPr>
              <a:t>Physical Development</a:t>
            </a:r>
            <a:endParaRPr lang="en-US" altLang="en-US" sz="1800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38917" name="Text Box 12">
            <a:extLst>
              <a:ext uri="{FF2B5EF4-FFF2-40B4-BE49-F238E27FC236}">
                <a16:creationId xmlns:a16="http://schemas.microsoft.com/office/drawing/2014/main" id="{948D503E-0CE5-4E80-BF29-CCDF682749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86518" y="5921647"/>
            <a:ext cx="2160587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GB" altLang="en-US" sz="1800" b="1" dirty="0">
                <a:solidFill>
                  <a:schemeClr val="bg1"/>
                </a:solidFill>
                <a:latin typeface="Comic Sans MS" panose="030F0702030302020204" pitchFamily="66" charset="0"/>
              </a:rPr>
              <a:t>Communication and Language</a:t>
            </a:r>
            <a:endParaRPr lang="en-US" altLang="en-US" sz="1800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38918" name="Rectangle 1">
            <a:extLst>
              <a:ext uri="{FF2B5EF4-FFF2-40B4-BE49-F238E27FC236}">
                <a16:creationId xmlns:a16="http://schemas.microsoft.com/office/drawing/2014/main" id="{A4E249E2-DFF2-48B2-860E-4C219AC0CE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4762" y="6099069"/>
            <a:ext cx="53292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GB" altLang="en-US" sz="1800" b="1" dirty="0">
                <a:solidFill>
                  <a:schemeClr val="bg1"/>
                </a:solidFill>
                <a:latin typeface="Comic Sans MS" panose="030F0702030302020204" pitchFamily="66" charset="0"/>
              </a:rPr>
              <a:t>Personal, Social and Emotional Development</a:t>
            </a:r>
            <a:endParaRPr lang="en-US" altLang="en-US" sz="1800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80764" y="964928"/>
            <a:ext cx="1374299" cy="231929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75906" y="907126"/>
            <a:ext cx="1411288" cy="246154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09347" y="1337311"/>
            <a:ext cx="1649263" cy="15335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8034" y="3278233"/>
            <a:ext cx="1603908" cy="250284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45869" y="3860081"/>
            <a:ext cx="2080270" cy="218678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78455" y="3820797"/>
            <a:ext cx="2217453" cy="222606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80278" y="3305837"/>
            <a:ext cx="2191585" cy="141197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899706" y="4769983"/>
            <a:ext cx="1317362" cy="1833625"/>
          </a:xfrm>
          <a:prstGeom prst="rect">
            <a:avLst/>
          </a:prstGeom>
        </p:spPr>
      </p:pic>
      <p:pic>
        <p:nvPicPr>
          <p:cNvPr id="16" name="Picture 15"/>
          <p:cNvPicPr/>
          <p:nvPr/>
        </p:nvPicPr>
        <p:blipFill rotWithShape="1">
          <a:blip r:embed="rId11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99" t="4777" r="25741" b="8865"/>
          <a:stretch/>
        </p:blipFill>
        <p:spPr bwMode="auto">
          <a:xfrm>
            <a:off x="208034" y="88592"/>
            <a:ext cx="1080120" cy="105699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>
            <a:extLst>
              <a:ext uri="{FF2B5EF4-FFF2-40B4-BE49-F238E27FC236}">
                <a16:creationId xmlns:a16="http://schemas.microsoft.com/office/drawing/2014/main" id="{94A8753F-AC22-493C-8F30-35A9859C9EA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77838" y="130175"/>
            <a:ext cx="8229600" cy="1143000"/>
          </a:xfrm>
        </p:spPr>
        <p:txBody>
          <a:bodyPr/>
          <a:lstStyle/>
          <a:p>
            <a:pPr eaLnBrk="1" hangingPunct="1"/>
            <a:r>
              <a:rPr lang="en-GB" altLang="en-US">
                <a:solidFill>
                  <a:schemeClr val="bg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rPr>
              <a:t>The Early Years Team</a:t>
            </a:r>
            <a:endParaRPr lang="en-US" altLang="en-US">
              <a:solidFill>
                <a:schemeClr val="bg1"/>
              </a:solidFill>
              <a:latin typeface="Comic Sans MS" panose="030F0702030302020204" pitchFamily="66" charset="0"/>
              <a:ea typeface="ＭＳ Ｐゴシック" panose="020B0600070205080204" pitchFamily="34" charset="-128"/>
            </a:endParaRPr>
          </a:p>
        </p:txBody>
      </p:sp>
      <p:sp>
        <p:nvSpPr>
          <p:cNvPr id="6147" name="Rectangle 3">
            <a:extLst>
              <a:ext uri="{FF2B5EF4-FFF2-40B4-BE49-F238E27FC236}">
                <a16:creationId xmlns:a16="http://schemas.microsoft.com/office/drawing/2014/main" id="{46F3E32E-7FAB-494B-BD80-6D3EAFCE2937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366713" y="1125538"/>
            <a:ext cx="8994775" cy="4738687"/>
          </a:xfrm>
        </p:spPr>
        <p:txBody>
          <a:bodyPr wrap="none"/>
          <a:lstStyle/>
          <a:p>
            <a:pPr marL="0" indent="0" eaLnBrk="1" hangingPunct="1">
              <a:buFontTx/>
              <a:buNone/>
            </a:pPr>
            <a:r>
              <a:rPr lang="en-GB" altLang="en-US" sz="2000" b="1" dirty="0" smtClean="0">
                <a:solidFill>
                  <a:schemeClr val="bg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rPr>
              <a:t>			     Class </a:t>
            </a:r>
            <a:r>
              <a:rPr lang="en-GB" altLang="en-US" sz="2000" b="1" dirty="0">
                <a:solidFill>
                  <a:schemeClr val="bg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rPr>
              <a:t>Teachers</a:t>
            </a:r>
          </a:p>
          <a:p>
            <a:pPr marL="0" indent="0" eaLnBrk="1" hangingPunct="1">
              <a:buFontTx/>
              <a:buNone/>
            </a:pPr>
            <a:endParaRPr lang="en-GB" altLang="en-US" sz="2400" b="1" dirty="0">
              <a:solidFill>
                <a:schemeClr val="bg1"/>
              </a:solidFill>
              <a:latin typeface="Comic Sans MS" panose="030F0702030302020204" pitchFamily="66" charset="0"/>
              <a:ea typeface="ＭＳ Ｐゴシック" panose="020B0600070205080204" pitchFamily="34" charset="-128"/>
            </a:endParaRPr>
          </a:p>
          <a:p>
            <a:pPr marL="0" indent="0" eaLnBrk="1" hangingPunct="1">
              <a:buFontTx/>
              <a:buNone/>
            </a:pPr>
            <a:endParaRPr lang="en-GB" altLang="en-US" sz="2400" b="1" dirty="0">
              <a:solidFill>
                <a:schemeClr val="bg1"/>
              </a:solidFill>
              <a:latin typeface="Comic Sans MS" panose="030F0702030302020204" pitchFamily="66" charset="0"/>
              <a:ea typeface="ＭＳ Ｐゴシック" panose="020B0600070205080204" pitchFamily="34" charset="-128"/>
            </a:endParaRPr>
          </a:p>
          <a:p>
            <a:pPr marL="0" indent="0" eaLnBrk="1" hangingPunct="1">
              <a:buFontTx/>
              <a:buNone/>
            </a:pPr>
            <a:endParaRPr lang="en-GB" altLang="en-US" sz="2400" b="1" dirty="0">
              <a:solidFill>
                <a:schemeClr val="bg1"/>
              </a:solidFill>
              <a:latin typeface="Comic Sans MS" panose="030F0702030302020204" pitchFamily="66" charset="0"/>
              <a:ea typeface="ＭＳ Ｐゴシック" panose="020B0600070205080204" pitchFamily="34" charset="-128"/>
            </a:endParaRPr>
          </a:p>
          <a:p>
            <a:pPr marL="0" indent="0" eaLnBrk="1" hangingPunct="1">
              <a:buFontTx/>
              <a:buNone/>
            </a:pPr>
            <a:endParaRPr lang="en-GB" altLang="en-US" sz="2400" b="1" dirty="0">
              <a:solidFill>
                <a:schemeClr val="bg1"/>
              </a:solidFill>
              <a:latin typeface="Comic Sans MS" panose="030F0702030302020204" pitchFamily="66" charset="0"/>
              <a:ea typeface="ＭＳ Ｐゴシック" panose="020B0600070205080204" pitchFamily="34" charset="-128"/>
            </a:endParaRPr>
          </a:p>
          <a:p>
            <a:pPr marL="0" indent="0" eaLnBrk="1" hangingPunct="1">
              <a:buFontTx/>
              <a:buNone/>
            </a:pPr>
            <a:r>
              <a:rPr lang="en-GB" altLang="en-US" sz="2000" b="1" dirty="0" smtClean="0">
                <a:solidFill>
                  <a:schemeClr val="bg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rPr>
              <a:t>		      Mrs </a:t>
            </a:r>
            <a:r>
              <a:rPr lang="en-GB" altLang="en-US" sz="2000" b="1" dirty="0">
                <a:solidFill>
                  <a:schemeClr val="bg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rPr>
              <a:t>Wilcox      </a:t>
            </a:r>
            <a:r>
              <a:rPr lang="en-GB" altLang="en-US" sz="2000" b="1" dirty="0" smtClean="0">
                <a:solidFill>
                  <a:schemeClr val="bg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rPr>
              <a:t>  Miss </a:t>
            </a:r>
            <a:r>
              <a:rPr lang="en-GB" altLang="en-US" sz="2000" b="1" dirty="0" err="1" smtClean="0">
                <a:solidFill>
                  <a:schemeClr val="bg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rPr>
              <a:t>Ramsier</a:t>
            </a:r>
            <a:endParaRPr lang="en-GB" altLang="en-US" sz="2000" b="1" dirty="0">
              <a:solidFill>
                <a:schemeClr val="bg1"/>
              </a:solidFill>
              <a:latin typeface="Comic Sans MS" panose="030F0702030302020204" pitchFamily="66" charset="0"/>
              <a:ea typeface="ＭＳ Ｐゴシック" panose="020B0600070205080204" pitchFamily="34" charset="-128"/>
            </a:endParaRPr>
          </a:p>
          <a:p>
            <a:pPr marL="0" indent="0" algn="ctr" eaLnBrk="1" hangingPunct="1">
              <a:buFontTx/>
              <a:buNone/>
            </a:pPr>
            <a:r>
              <a:rPr lang="en-GB" altLang="en-US" sz="2000" b="1" dirty="0">
                <a:solidFill>
                  <a:schemeClr val="bg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rPr>
              <a:t>Learning Support Assistants</a:t>
            </a:r>
          </a:p>
          <a:p>
            <a:pPr marL="0" indent="0" eaLnBrk="1" hangingPunct="1">
              <a:buFontTx/>
              <a:buNone/>
            </a:pPr>
            <a:endParaRPr lang="en-GB" altLang="en-US" sz="2400" b="1" dirty="0">
              <a:solidFill>
                <a:schemeClr val="bg1"/>
              </a:solidFill>
              <a:latin typeface="Comic Sans MS" panose="030F0702030302020204" pitchFamily="66" charset="0"/>
              <a:ea typeface="ＭＳ Ｐゴシック" panose="020B0600070205080204" pitchFamily="34" charset="-128"/>
            </a:endParaRPr>
          </a:p>
          <a:p>
            <a:pPr marL="0" indent="0" eaLnBrk="1" hangingPunct="1">
              <a:buFontTx/>
              <a:buNone/>
            </a:pPr>
            <a:endParaRPr lang="en-GB" altLang="en-US" sz="2400" b="1" dirty="0">
              <a:solidFill>
                <a:schemeClr val="bg1"/>
              </a:solidFill>
              <a:latin typeface="Comic Sans MS" panose="030F0702030302020204" pitchFamily="66" charset="0"/>
              <a:ea typeface="ＭＳ Ｐゴシック" panose="020B0600070205080204" pitchFamily="34" charset="-128"/>
            </a:endParaRPr>
          </a:p>
          <a:p>
            <a:pPr marL="0" indent="0" eaLnBrk="1" hangingPunct="1">
              <a:buFontTx/>
              <a:buNone/>
            </a:pPr>
            <a:endParaRPr lang="en-GB" altLang="en-US" sz="2400" b="1" dirty="0">
              <a:solidFill>
                <a:schemeClr val="bg1"/>
              </a:solidFill>
              <a:latin typeface="Comic Sans MS" panose="030F0702030302020204" pitchFamily="66" charset="0"/>
              <a:ea typeface="ＭＳ Ｐゴシック" panose="020B0600070205080204" pitchFamily="34" charset="-128"/>
            </a:endParaRPr>
          </a:p>
          <a:p>
            <a:pPr marL="0" indent="0" eaLnBrk="1" hangingPunct="1">
              <a:buFontTx/>
              <a:buNone/>
            </a:pPr>
            <a:endParaRPr lang="en-GB" altLang="en-US" sz="2400" b="1" dirty="0">
              <a:solidFill>
                <a:schemeClr val="bg1"/>
              </a:solidFill>
              <a:latin typeface="Comic Sans MS" panose="030F0702030302020204" pitchFamily="66" charset="0"/>
              <a:ea typeface="ＭＳ Ｐゴシック" panose="020B0600070205080204" pitchFamily="34" charset="-128"/>
            </a:endParaRPr>
          </a:p>
          <a:p>
            <a:pPr marL="0" indent="0" eaLnBrk="1" hangingPunct="1">
              <a:buFontTx/>
              <a:buNone/>
            </a:pPr>
            <a:r>
              <a:rPr lang="en-GB" altLang="en-US" sz="2000" b="1" dirty="0">
                <a:solidFill>
                  <a:schemeClr val="bg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rPr>
              <a:t> </a:t>
            </a:r>
            <a:r>
              <a:rPr lang="en-GB" altLang="en-US" sz="2000" b="1" dirty="0" smtClean="0">
                <a:solidFill>
                  <a:schemeClr val="bg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rPr>
              <a:t>                Mrs Deans     Mrs </a:t>
            </a:r>
            <a:r>
              <a:rPr lang="en-GB" altLang="en-US" sz="2000" b="1" dirty="0" err="1" smtClean="0">
                <a:solidFill>
                  <a:schemeClr val="bg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rPr>
              <a:t>Goel</a:t>
            </a:r>
            <a:r>
              <a:rPr lang="en-GB" altLang="en-US" sz="2000" b="1" dirty="0" smtClean="0">
                <a:solidFill>
                  <a:schemeClr val="bg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rPr>
              <a:t>        Mrs James</a:t>
            </a:r>
            <a:endParaRPr lang="en-GB" altLang="en-US" sz="2000" b="1" dirty="0">
              <a:solidFill>
                <a:schemeClr val="bg1"/>
              </a:solidFill>
              <a:latin typeface="Comic Sans MS" panose="030F0702030302020204" pitchFamily="66" charset="0"/>
              <a:ea typeface="ＭＳ Ｐゴシック" panose="020B0600070205080204" pitchFamily="34" charset="-128"/>
            </a:endParaRPr>
          </a:p>
        </p:txBody>
      </p:sp>
      <p:pic>
        <p:nvPicPr>
          <p:cNvPr id="6148" name="Picture 2" descr="Sally Wilcox">
            <a:extLst>
              <a:ext uri="{FF2B5EF4-FFF2-40B4-BE49-F238E27FC236}">
                <a16:creationId xmlns:a16="http://schemas.microsoft.com/office/drawing/2014/main" id="{08A6763D-2D6B-4EB6-9E63-D88AB6AAC0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5085" y="1534892"/>
            <a:ext cx="1271984" cy="1714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2" name="Picture 1">
            <a:extLst>
              <a:ext uri="{FF2B5EF4-FFF2-40B4-BE49-F238E27FC236}">
                <a16:creationId xmlns:a16="http://schemas.microsoft.com/office/drawing/2014/main" id="{DB51FADA-0104-422C-B238-39E3B85B1B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46" t="15292" r="62254" b="51881"/>
          <a:stretch>
            <a:fillRect/>
          </a:stretch>
        </p:blipFill>
        <p:spPr bwMode="auto">
          <a:xfrm>
            <a:off x="4207069" y="4020841"/>
            <a:ext cx="1314062" cy="16689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29" name="Picture 5" descr="IMG_0836"/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42169" y="8114046"/>
            <a:ext cx="1151147" cy="1538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181967" y="2267967"/>
            <a:ext cx="609600" cy="609600"/>
          </a:xfrm>
          <a:prstGeom prst="rect">
            <a:avLst/>
          </a:prstGeom>
        </p:spPr>
      </p:pic>
      <p:pic>
        <p:nvPicPr>
          <p:cNvPr id="52226" name="Picture 1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4793" y="1502036"/>
            <a:ext cx="1456767" cy="17806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27" name="Picture 5" descr="IMG_0836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5399" y="4002887"/>
            <a:ext cx="1279371" cy="1704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1112" y="4002887"/>
            <a:ext cx="1280896" cy="1704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/>
          <p:nvPr/>
        </p:nvPicPr>
        <p:blipFill rotWithShape="1">
          <a:blip r:embed="rId1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99" t="4777" r="25741" b="8865"/>
          <a:stretch/>
        </p:blipFill>
        <p:spPr bwMode="auto">
          <a:xfrm>
            <a:off x="251520" y="216179"/>
            <a:ext cx="1080120" cy="105699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29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ext Box 8">
            <a:extLst>
              <a:ext uri="{FF2B5EF4-FFF2-40B4-BE49-F238E27FC236}">
                <a16:creationId xmlns:a16="http://schemas.microsoft.com/office/drawing/2014/main" id="{EFD43B3D-C054-44A0-BCA2-E70F8BE435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9075" y="2565400"/>
            <a:ext cx="360997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GB" altLang="en-US" sz="1800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        Expressive </a:t>
            </a:r>
            <a:r>
              <a:rPr lang="en-GB" altLang="en-US" sz="1800" b="1" dirty="0">
                <a:solidFill>
                  <a:schemeClr val="bg1"/>
                </a:solidFill>
                <a:latin typeface="Comic Sans MS" panose="030F0702030302020204" pitchFamily="66" charset="0"/>
              </a:rPr>
              <a:t>Arts </a:t>
            </a:r>
            <a:r>
              <a:rPr lang="en-GB" altLang="en-US" sz="1800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 and </a:t>
            </a:r>
            <a:r>
              <a:rPr lang="en-GB" altLang="en-US" sz="1800" b="1" dirty="0">
                <a:solidFill>
                  <a:schemeClr val="bg1"/>
                </a:solidFill>
                <a:latin typeface="Comic Sans MS" panose="030F0702030302020204" pitchFamily="66" charset="0"/>
              </a:rPr>
              <a:t>Design </a:t>
            </a:r>
            <a:endParaRPr lang="en-US" altLang="en-US" sz="1800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40963" name="Text Box 10">
            <a:extLst>
              <a:ext uri="{FF2B5EF4-FFF2-40B4-BE49-F238E27FC236}">
                <a16:creationId xmlns:a16="http://schemas.microsoft.com/office/drawing/2014/main" id="{19A31861-CF70-46EE-A2A7-23970C4830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575" y="5213350"/>
            <a:ext cx="25209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>
                <a:solidFill>
                  <a:schemeClr val="bg1"/>
                </a:solidFill>
                <a:latin typeface="Comic Sans MS" panose="030F0702030302020204" pitchFamily="66" charset="0"/>
              </a:rPr>
              <a:t>Mathematics</a:t>
            </a:r>
          </a:p>
        </p:txBody>
      </p:sp>
      <p:sp>
        <p:nvSpPr>
          <p:cNvPr id="40964" name="Rectangle 1">
            <a:extLst>
              <a:ext uri="{FF2B5EF4-FFF2-40B4-BE49-F238E27FC236}">
                <a16:creationId xmlns:a16="http://schemas.microsoft.com/office/drawing/2014/main" id="{6FDAD638-041C-4AF4-A820-D5634418F9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34606" y="2340353"/>
            <a:ext cx="240188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1800" b="1" dirty="0">
                <a:solidFill>
                  <a:schemeClr val="bg1"/>
                </a:solidFill>
                <a:latin typeface="Comic Sans MS" panose="030F0702030302020204" pitchFamily="66" charset="0"/>
              </a:rPr>
              <a:t>Understanding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1800" b="1" dirty="0">
                <a:solidFill>
                  <a:schemeClr val="bg1"/>
                </a:solidFill>
                <a:latin typeface="Comic Sans MS" panose="030F0702030302020204" pitchFamily="66" charset="0"/>
              </a:rPr>
              <a:t>of the World</a:t>
            </a:r>
            <a:endParaRPr lang="en-US" altLang="en-US" sz="1800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40965" name="TextBox 2">
            <a:extLst>
              <a:ext uri="{FF2B5EF4-FFF2-40B4-BE49-F238E27FC236}">
                <a16:creationId xmlns:a16="http://schemas.microsoft.com/office/drawing/2014/main" id="{04F1DFB2-01A7-4704-934A-CA18C59F40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15646" y="2467474"/>
            <a:ext cx="197961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Literacy</a:t>
            </a:r>
            <a:endParaRPr lang="en-US" altLang="en-US" sz="1800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40966" name="Rectangle 1">
            <a:extLst>
              <a:ext uri="{FF2B5EF4-FFF2-40B4-BE49-F238E27FC236}">
                <a16:creationId xmlns:a16="http://schemas.microsoft.com/office/drawing/2014/main" id="{67DD485C-6E93-4E28-BAE5-AAE4526CBC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73376" y="5805288"/>
            <a:ext cx="6264275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1800" b="1" dirty="0">
                <a:solidFill>
                  <a:schemeClr val="bg1"/>
                </a:solidFill>
                <a:latin typeface="Comic Sans MS" panose="030F0702030302020204" pitchFamily="66" charset="0"/>
              </a:rPr>
              <a:t>We </a:t>
            </a:r>
            <a:r>
              <a:rPr lang="en-GB" altLang="en-US" sz="1800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will share more information on our curriculum in the Autumn term</a:t>
            </a:r>
            <a:endParaRPr lang="en-GB" altLang="en-US" sz="1800" b="1" dirty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GB" altLang="en-US" sz="1800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7162" y="170335"/>
            <a:ext cx="2244726" cy="212936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81759" y="317100"/>
            <a:ext cx="1590105" cy="197282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31806" y="338400"/>
            <a:ext cx="2407915" cy="183673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97255" y="3005047"/>
            <a:ext cx="1876589" cy="259231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7671" y="3351619"/>
            <a:ext cx="3008683" cy="155642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92299" y="2958879"/>
            <a:ext cx="2036068" cy="2638480"/>
          </a:xfrm>
          <a:prstGeom prst="rect">
            <a:avLst/>
          </a:prstGeom>
        </p:spPr>
      </p:pic>
      <p:pic>
        <p:nvPicPr>
          <p:cNvPr id="14" name="Picture 13"/>
          <p:cNvPicPr/>
          <p:nvPr/>
        </p:nvPicPr>
        <p:blipFill rotWithShape="1">
          <a:blip r:embed="rId9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99" t="4777" r="25741" b="8865"/>
          <a:stretch/>
        </p:blipFill>
        <p:spPr bwMode="auto">
          <a:xfrm>
            <a:off x="214507" y="113926"/>
            <a:ext cx="1080120" cy="105699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WordArt 5" descr="Narrow vertical">
            <a:extLst>
              <a:ext uri="{FF2B5EF4-FFF2-40B4-BE49-F238E27FC236}">
                <a16:creationId xmlns:a16="http://schemas.microsoft.com/office/drawing/2014/main" id="{682C58A2-B828-4347-971A-9CBA3C858FD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251200" y="2276475"/>
            <a:ext cx="2592388" cy="2016125"/>
          </a:xfrm>
          <a:prstGeom prst="rect">
            <a:avLst/>
          </a:prstGeom>
        </p:spPr>
        <p:txBody>
          <a:bodyPr wrap="none" fromWordArt="1">
            <a:prstTxWarp prst="textCurveUp">
              <a:avLst>
                <a:gd name="adj" fmla="val 40356"/>
              </a:avLst>
            </a:prstTxWarp>
          </a:bodyPr>
          <a:lstStyle/>
          <a:p>
            <a:pPr algn="ctr"/>
            <a:r>
              <a:rPr lang="en-US" sz="3600" b="1" kern="1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blipFill dpi="0" rotWithShape="0">
                  <a:blip r:embed="rId3"/>
                  <a:srcRect/>
                  <a:tile tx="0" ty="0" sx="100000" sy="100000" flip="none" algn="tl"/>
                </a:blip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Comic Sans MS" panose="030F0702030302020204" pitchFamily="66" charset="0"/>
              </a:rPr>
              <a:t>Fun!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64288" y="2129566"/>
            <a:ext cx="1842075" cy="238087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734" y="2129566"/>
            <a:ext cx="1832930" cy="238087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75117" y="4581128"/>
            <a:ext cx="2731246" cy="216024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43808" y="4581128"/>
            <a:ext cx="3268613" cy="21602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20722" y="91667"/>
            <a:ext cx="1677205" cy="288032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3734" y="4581128"/>
            <a:ext cx="2232042" cy="219113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80477" y="108198"/>
            <a:ext cx="1873657" cy="193763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601770" y="108198"/>
            <a:ext cx="1769425" cy="197619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23734" y="95336"/>
            <a:ext cx="1167814" cy="194166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575039" y="91667"/>
            <a:ext cx="1416562" cy="1970813"/>
          </a:xfrm>
          <a:prstGeom prst="rect">
            <a:avLst/>
          </a:prstGeom>
        </p:spPr>
      </p:pic>
      <p:pic>
        <p:nvPicPr>
          <p:cNvPr id="14" name="Picture 13"/>
          <p:cNvPicPr/>
          <p:nvPr/>
        </p:nvPicPr>
        <p:blipFill rotWithShape="1">
          <a:blip r:embed="rId14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99" t="4777" r="25741" b="8865"/>
          <a:stretch/>
        </p:blipFill>
        <p:spPr bwMode="auto">
          <a:xfrm>
            <a:off x="2323252" y="2072270"/>
            <a:ext cx="1080120" cy="105699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>
            <a:extLst>
              <a:ext uri="{FF2B5EF4-FFF2-40B4-BE49-F238E27FC236}">
                <a16:creationId xmlns:a16="http://schemas.microsoft.com/office/drawing/2014/main" id="{64B92AC0-4B8D-4A58-B413-05250B03F5D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77838" y="130175"/>
            <a:ext cx="8229600" cy="1143000"/>
          </a:xfrm>
        </p:spPr>
        <p:txBody>
          <a:bodyPr/>
          <a:lstStyle/>
          <a:p>
            <a:pPr eaLnBrk="1" hangingPunct="1"/>
            <a:r>
              <a:rPr lang="en-GB" altLang="en-US" dirty="0" smtClean="0">
                <a:solidFill>
                  <a:schemeClr val="bg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rPr>
              <a:t>Getting to know </a:t>
            </a:r>
            <a:br>
              <a:rPr lang="en-GB" altLang="en-US" dirty="0" smtClean="0">
                <a:solidFill>
                  <a:schemeClr val="bg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rPr>
            </a:br>
            <a:r>
              <a:rPr lang="en-GB" altLang="en-US" dirty="0" smtClean="0">
                <a:solidFill>
                  <a:schemeClr val="bg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rPr>
              <a:t>You</a:t>
            </a:r>
            <a:endParaRPr lang="en-US" altLang="en-US" dirty="0">
              <a:solidFill>
                <a:schemeClr val="bg1"/>
              </a:solidFill>
              <a:latin typeface="Comic Sans MS" panose="030F0702030302020204" pitchFamily="66" charset="0"/>
              <a:ea typeface="ＭＳ Ｐゴシック" panose="020B0600070205080204" pitchFamily="34" charset="-128"/>
            </a:endParaRPr>
          </a:p>
        </p:txBody>
      </p:sp>
      <p:sp>
        <p:nvSpPr>
          <p:cNvPr id="6147" name="Rectangle 3">
            <a:extLst>
              <a:ext uri="{FF2B5EF4-FFF2-40B4-BE49-F238E27FC236}">
                <a16:creationId xmlns:a16="http://schemas.microsoft.com/office/drawing/2014/main" id="{61450CE4-7387-4E77-AF07-0CDA3E2584D1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314325" y="1244600"/>
            <a:ext cx="4691063" cy="4525963"/>
          </a:xfrm>
        </p:spPr>
        <p:txBody>
          <a:bodyPr/>
          <a:lstStyle/>
          <a:p>
            <a:pPr eaLnBrk="1" hangingPunct="1">
              <a:defRPr/>
            </a:pPr>
            <a:r>
              <a:rPr lang="en-GB" altLang="en-US" sz="2400" b="1" dirty="0" smtClean="0">
                <a:solidFill>
                  <a:schemeClr val="bg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rPr>
              <a:t>All </a:t>
            </a:r>
            <a:r>
              <a:rPr lang="en-GB" altLang="en-US" sz="2400" b="1" dirty="0">
                <a:solidFill>
                  <a:schemeClr val="bg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rPr>
              <a:t>About Me </a:t>
            </a:r>
            <a:r>
              <a:rPr lang="en-GB" altLang="en-US" sz="2400" b="1" dirty="0" smtClean="0">
                <a:solidFill>
                  <a:schemeClr val="bg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rPr>
              <a:t>and many other forms</a:t>
            </a:r>
            <a:endParaRPr lang="en-US" altLang="en-US" sz="2400" b="1" dirty="0">
              <a:solidFill>
                <a:schemeClr val="bg1"/>
              </a:solidFill>
              <a:latin typeface="Comic Sans MS" panose="030F0702030302020204" pitchFamily="66" charset="0"/>
              <a:ea typeface="ＭＳ Ｐゴシック" panose="020B0600070205080204" pitchFamily="34" charset="-128"/>
            </a:endParaRPr>
          </a:p>
          <a:p>
            <a:pPr eaLnBrk="1" hangingPunct="1">
              <a:defRPr/>
            </a:pPr>
            <a:endParaRPr lang="en-US" altLang="en-US" sz="2400" b="1" dirty="0">
              <a:solidFill>
                <a:schemeClr val="bg1"/>
              </a:solidFill>
              <a:latin typeface="Comic Sans MS" panose="030F0702030302020204" pitchFamily="66" charset="0"/>
              <a:ea typeface="ＭＳ Ｐゴシック" panose="020B0600070205080204" pitchFamily="34" charset="-128"/>
            </a:endParaRPr>
          </a:p>
          <a:p>
            <a:pPr eaLnBrk="1" hangingPunct="1">
              <a:defRPr/>
            </a:pPr>
            <a:r>
              <a:rPr lang="en-US" altLang="en-US" sz="2400" b="1" dirty="0">
                <a:solidFill>
                  <a:schemeClr val="bg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rPr>
              <a:t>Pre-school/</a:t>
            </a:r>
          </a:p>
          <a:p>
            <a:pPr marL="0" indent="0" eaLnBrk="1" hangingPunct="1">
              <a:buFontTx/>
              <a:buNone/>
              <a:defRPr/>
            </a:pPr>
            <a:r>
              <a:rPr lang="en-US" altLang="en-US" sz="2400" b="1" dirty="0">
                <a:solidFill>
                  <a:schemeClr val="bg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rPr>
              <a:t>Nursery </a:t>
            </a:r>
            <a:r>
              <a:rPr lang="en-US" altLang="en-US" sz="2400" b="1" dirty="0" err="1" smtClean="0">
                <a:solidFill>
                  <a:schemeClr val="bg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rPr>
              <a:t>communiation</a:t>
            </a:r>
            <a:endParaRPr lang="en-US" altLang="en-US" sz="2400" b="1" dirty="0" smtClean="0">
              <a:solidFill>
                <a:schemeClr val="bg1"/>
              </a:solidFill>
              <a:latin typeface="Comic Sans MS" panose="030F0702030302020204" pitchFamily="66" charset="0"/>
              <a:ea typeface="ＭＳ Ｐゴシック" panose="020B0600070205080204" pitchFamily="34" charset="-128"/>
            </a:endParaRPr>
          </a:p>
          <a:p>
            <a:pPr marL="0" indent="0" eaLnBrk="1" hangingPunct="1">
              <a:buFontTx/>
              <a:buNone/>
              <a:defRPr/>
            </a:pPr>
            <a:endParaRPr lang="en-US" altLang="en-US" sz="2400" b="1" dirty="0">
              <a:solidFill>
                <a:schemeClr val="bg1"/>
              </a:solidFill>
              <a:latin typeface="Comic Sans MS" panose="030F0702030302020204" pitchFamily="66" charset="0"/>
              <a:ea typeface="ＭＳ Ｐゴシック" panose="020B0600070205080204" pitchFamily="34" charset="-128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3378" y="701675"/>
            <a:ext cx="2516297" cy="262547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9311" y="3668404"/>
            <a:ext cx="2531052" cy="295232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2625" y="3733800"/>
            <a:ext cx="3089930" cy="235949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00704" y="4150020"/>
            <a:ext cx="1856787" cy="2407634"/>
          </a:xfrm>
          <a:prstGeom prst="rect">
            <a:avLst/>
          </a:prstGeom>
        </p:spPr>
      </p:pic>
      <p:pic>
        <p:nvPicPr>
          <p:cNvPr id="9" name="Picture 8"/>
          <p:cNvPicPr/>
          <p:nvPr/>
        </p:nvPicPr>
        <p:blipFill rotWithShape="1">
          <a:blip r:embed="rId7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99" t="4777" r="25741" b="8865"/>
          <a:stretch/>
        </p:blipFill>
        <p:spPr bwMode="auto">
          <a:xfrm>
            <a:off x="355601" y="192053"/>
            <a:ext cx="1080120" cy="105699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A6C9760B-415C-4C41-A68B-128F2C7AC1A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578850" cy="1143000"/>
          </a:xfrm>
        </p:spPr>
        <p:txBody>
          <a:bodyPr/>
          <a:lstStyle/>
          <a:p>
            <a:pPr eaLnBrk="1" hangingPunct="1"/>
            <a:r>
              <a:rPr lang="en-GB" altLang="en-US" sz="4000" dirty="0" smtClean="0">
                <a:solidFill>
                  <a:schemeClr val="bg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rPr>
              <a:t>    When </a:t>
            </a:r>
            <a:r>
              <a:rPr lang="en-GB" altLang="en-US" sz="4000" dirty="0">
                <a:solidFill>
                  <a:schemeClr val="bg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rPr>
              <a:t>will your child start school?</a:t>
            </a:r>
            <a:endParaRPr lang="en-US" altLang="en-US" sz="4000" dirty="0">
              <a:solidFill>
                <a:schemeClr val="bg1"/>
              </a:solidFill>
              <a:latin typeface="Comic Sans MS" panose="030F0702030302020204" pitchFamily="66" charset="0"/>
              <a:ea typeface="ＭＳ Ｐゴシック" panose="020B0600070205080204" pitchFamily="34" charset="-128"/>
            </a:endParaRPr>
          </a:p>
        </p:txBody>
      </p:sp>
      <p:sp>
        <p:nvSpPr>
          <p:cNvPr id="5123" name="Rectangle 3">
            <a:extLst>
              <a:ext uri="{FF2B5EF4-FFF2-40B4-BE49-F238E27FC236}">
                <a16:creationId xmlns:a16="http://schemas.microsoft.com/office/drawing/2014/main" id="{F092E8AE-2F1A-4B50-844B-1E92EEDB278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ctr" eaLnBrk="1" hangingPunct="1">
              <a:lnSpc>
                <a:spcPct val="90000"/>
              </a:lnSpc>
              <a:buFontTx/>
              <a:buNone/>
              <a:defRPr/>
            </a:pPr>
            <a:r>
              <a:rPr lang="en-GB" sz="2400" b="1" u="sng" dirty="0" smtClean="0">
                <a:solidFill>
                  <a:srgbClr val="FF0000"/>
                </a:solidFill>
                <a:latin typeface="Comic Sans MS" charset="0"/>
              </a:rPr>
              <a:t>Summer Birthday</a:t>
            </a:r>
            <a:endParaRPr lang="en-GB" sz="2400" u="sng" dirty="0">
              <a:solidFill>
                <a:srgbClr val="FF0000"/>
              </a:solidFill>
              <a:latin typeface="Comic Sans MS" charset="0"/>
            </a:endParaRPr>
          </a:p>
          <a:p>
            <a:pPr algn="ctr" eaLnBrk="1" hangingPunct="1">
              <a:lnSpc>
                <a:spcPct val="90000"/>
              </a:lnSpc>
              <a:defRPr/>
            </a:pPr>
            <a:r>
              <a:rPr lang="en-GB" sz="2400" b="1" dirty="0">
                <a:solidFill>
                  <a:schemeClr val="bg1"/>
                </a:solidFill>
                <a:latin typeface="Comic Sans MS" charset="0"/>
              </a:rPr>
              <a:t>These children will start school on </a:t>
            </a:r>
            <a:r>
              <a:rPr lang="en-GB" sz="2400" b="1" dirty="0">
                <a:solidFill>
                  <a:srgbClr val="FF0000"/>
                </a:solidFill>
                <a:latin typeface="Comic Sans MS" charset="0"/>
              </a:rPr>
              <a:t>Monday </a:t>
            </a:r>
            <a:r>
              <a:rPr lang="en-GB" sz="2400" b="1" dirty="0" smtClean="0">
                <a:solidFill>
                  <a:srgbClr val="FF0000"/>
                </a:solidFill>
                <a:latin typeface="Comic Sans MS" charset="0"/>
              </a:rPr>
              <a:t>13th</a:t>
            </a:r>
            <a:r>
              <a:rPr lang="en-GB" sz="2400" b="1" baseline="30000" dirty="0" smtClean="0">
                <a:solidFill>
                  <a:srgbClr val="FF0000"/>
                </a:solidFill>
                <a:latin typeface="Comic Sans MS" charset="0"/>
              </a:rPr>
              <a:t>th</a:t>
            </a:r>
            <a:r>
              <a:rPr lang="en-GB" sz="2400" b="1" dirty="0" smtClean="0">
                <a:solidFill>
                  <a:srgbClr val="FF0000"/>
                </a:solidFill>
                <a:latin typeface="Comic Sans MS" charset="0"/>
              </a:rPr>
              <a:t> </a:t>
            </a:r>
            <a:r>
              <a:rPr lang="en-GB" sz="2400" b="1" dirty="0">
                <a:solidFill>
                  <a:srgbClr val="FF0000"/>
                </a:solidFill>
                <a:latin typeface="Comic Sans MS" charset="0"/>
              </a:rPr>
              <a:t>September </a:t>
            </a:r>
            <a:r>
              <a:rPr lang="en-GB" sz="2400" b="1" dirty="0">
                <a:solidFill>
                  <a:schemeClr val="bg1"/>
                </a:solidFill>
                <a:latin typeface="Comic Sans MS" charset="0"/>
              </a:rPr>
              <a:t>from </a:t>
            </a:r>
            <a:r>
              <a:rPr lang="en-GB" sz="2400" b="1" dirty="0" smtClean="0">
                <a:solidFill>
                  <a:schemeClr val="bg1"/>
                </a:solidFill>
                <a:latin typeface="Comic Sans MS" charset="0"/>
              </a:rPr>
              <a:t>8.50am </a:t>
            </a:r>
            <a:r>
              <a:rPr lang="en-GB" sz="2400" b="1" dirty="0">
                <a:solidFill>
                  <a:schemeClr val="bg1"/>
                </a:solidFill>
                <a:latin typeface="Comic Sans MS" charset="0"/>
              </a:rPr>
              <a:t>and will stay until 3.20pm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endParaRPr lang="en-GB" sz="2400" dirty="0">
              <a:solidFill>
                <a:schemeClr val="bg1"/>
              </a:solidFill>
              <a:latin typeface="Comic Sans MS" charset="0"/>
            </a:endParaRPr>
          </a:p>
          <a:p>
            <a:pPr algn="ctr">
              <a:buFontTx/>
              <a:buNone/>
              <a:defRPr/>
            </a:pPr>
            <a:r>
              <a:rPr lang="en-US" sz="2400" b="1" u="sng" dirty="0" smtClean="0">
                <a:solidFill>
                  <a:srgbClr val="FFFF00"/>
                </a:solidFill>
                <a:latin typeface="Comic Sans MS" charset="0"/>
              </a:rPr>
              <a:t>Spring Birthday</a:t>
            </a:r>
            <a:endParaRPr lang="en-US" sz="2400" b="1" u="sng" dirty="0">
              <a:solidFill>
                <a:srgbClr val="FFFF00"/>
              </a:solidFill>
              <a:latin typeface="Comic Sans MS" charset="0"/>
            </a:endParaRPr>
          </a:p>
          <a:p>
            <a:pPr algn="ctr">
              <a:defRPr/>
            </a:pPr>
            <a:r>
              <a:rPr lang="en-US" sz="2400" b="1" dirty="0">
                <a:solidFill>
                  <a:schemeClr val="bg1"/>
                </a:solidFill>
                <a:latin typeface="Comic Sans MS" charset="0"/>
              </a:rPr>
              <a:t>These children will start school on </a:t>
            </a:r>
            <a:r>
              <a:rPr lang="en-US" sz="2400" b="1" dirty="0">
                <a:solidFill>
                  <a:srgbClr val="FFFF00"/>
                </a:solidFill>
                <a:latin typeface="Comic Sans MS" charset="0"/>
              </a:rPr>
              <a:t>Tuesday </a:t>
            </a:r>
            <a:r>
              <a:rPr lang="en-US" sz="2400" b="1" dirty="0" smtClean="0">
                <a:solidFill>
                  <a:srgbClr val="FFFF00"/>
                </a:solidFill>
                <a:latin typeface="Comic Sans MS" charset="0"/>
              </a:rPr>
              <a:t>14</a:t>
            </a:r>
            <a:r>
              <a:rPr lang="en-US" sz="2400" b="1" baseline="30000" dirty="0" smtClean="0">
                <a:solidFill>
                  <a:srgbClr val="FFFF00"/>
                </a:solidFill>
                <a:latin typeface="Comic Sans MS" charset="0"/>
              </a:rPr>
              <a:t>th</a:t>
            </a:r>
            <a:r>
              <a:rPr lang="en-US" sz="2400" b="1" dirty="0" smtClean="0">
                <a:solidFill>
                  <a:srgbClr val="FFFF00"/>
                </a:solidFill>
                <a:latin typeface="Comic Sans MS" charset="0"/>
              </a:rPr>
              <a:t> </a:t>
            </a:r>
            <a:r>
              <a:rPr lang="en-US" sz="2400" b="1" dirty="0">
                <a:solidFill>
                  <a:srgbClr val="FFFF00"/>
                </a:solidFill>
                <a:latin typeface="Comic Sans MS" charset="0"/>
              </a:rPr>
              <a:t>September </a:t>
            </a:r>
            <a:r>
              <a:rPr lang="en-US" sz="2400" b="1" dirty="0">
                <a:solidFill>
                  <a:schemeClr val="bg1"/>
                </a:solidFill>
                <a:latin typeface="Comic Sans MS" charset="0"/>
              </a:rPr>
              <a:t>from </a:t>
            </a:r>
            <a:r>
              <a:rPr lang="en-US" sz="2400" b="1" dirty="0" smtClean="0">
                <a:solidFill>
                  <a:schemeClr val="bg1"/>
                </a:solidFill>
                <a:latin typeface="Comic Sans MS" charset="0"/>
              </a:rPr>
              <a:t>8.50am </a:t>
            </a:r>
            <a:r>
              <a:rPr lang="en-US" sz="2400" b="1" dirty="0">
                <a:solidFill>
                  <a:schemeClr val="bg1"/>
                </a:solidFill>
                <a:latin typeface="Comic Sans MS" charset="0"/>
              </a:rPr>
              <a:t>and will stay until 3.20pm</a:t>
            </a:r>
          </a:p>
          <a:p>
            <a:pPr>
              <a:buFontTx/>
              <a:buNone/>
              <a:defRPr/>
            </a:pPr>
            <a:endParaRPr lang="en-US" sz="2400" dirty="0">
              <a:solidFill>
                <a:schemeClr val="bg1"/>
              </a:solidFill>
            </a:endParaRPr>
          </a:p>
          <a:p>
            <a:pPr marL="0" indent="0" algn="ctr">
              <a:buFontTx/>
              <a:buNone/>
              <a:defRPr/>
            </a:pPr>
            <a:r>
              <a:rPr lang="en-US" sz="2400" b="1" u="sng" dirty="0" smtClean="0">
                <a:solidFill>
                  <a:srgbClr val="00B050"/>
                </a:solidFill>
                <a:latin typeface="Comic Sans MS" charset="0"/>
              </a:rPr>
              <a:t>Autumn Birthday</a:t>
            </a:r>
            <a:endParaRPr lang="en-US" sz="2400" b="1" u="sng" dirty="0">
              <a:solidFill>
                <a:srgbClr val="00B050"/>
              </a:solidFill>
              <a:latin typeface="Comic Sans MS" charset="0"/>
            </a:endParaRPr>
          </a:p>
          <a:p>
            <a:pPr algn="ctr">
              <a:defRPr/>
            </a:pPr>
            <a:r>
              <a:rPr lang="en-US" sz="2400" b="1" dirty="0">
                <a:solidFill>
                  <a:schemeClr val="bg1"/>
                </a:solidFill>
                <a:latin typeface="Comic Sans MS" charset="0"/>
              </a:rPr>
              <a:t>These children will start school on </a:t>
            </a:r>
            <a:r>
              <a:rPr lang="en-US" sz="2400" b="1" dirty="0">
                <a:solidFill>
                  <a:srgbClr val="00B050"/>
                </a:solidFill>
                <a:latin typeface="Comic Sans MS" charset="0"/>
              </a:rPr>
              <a:t>Wednesday </a:t>
            </a:r>
            <a:r>
              <a:rPr lang="en-US" sz="2400" b="1" dirty="0" smtClean="0">
                <a:solidFill>
                  <a:srgbClr val="00B050"/>
                </a:solidFill>
                <a:latin typeface="Comic Sans MS" charset="0"/>
              </a:rPr>
              <a:t>15</a:t>
            </a:r>
            <a:r>
              <a:rPr lang="en-US" sz="2400" b="1" baseline="30000" dirty="0" smtClean="0">
                <a:solidFill>
                  <a:srgbClr val="00B050"/>
                </a:solidFill>
                <a:latin typeface="Comic Sans MS" charset="0"/>
              </a:rPr>
              <a:t>th</a:t>
            </a:r>
            <a:r>
              <a:rPr lang="en-US" sz="2400" b="1" dirty="0" smtClean="0">
                <a:solidFill>
                  <a:srgbClr val="00B050"/>
                </a:solidFill>
                <a:latin typeface="Comic Sans MS" charset="0"/>
              </a:rPr>
              <a:t> </a:t>
            </a:r>
            <a:r>
              <a:rPr lang="en-US" sz="2400" b="1" dirty="0">
                <a:solidFill>
                  <a:srgbClr val="00B050"/>
                </a:solidFill>
                <a:latin typeface="Comic Sans MS" charset="0"/>
              </a:rPr>
              <a:t>September </a:t>
            </a:r>
            <a:r>
              <a:rPr lang="en-US" sz="2400" b="1" dirty="0">
                <a:solidFill>
                  <a:schemeClr val="bg1"/>
                </a:solidFill>
                <a:latin typeface="Comic Sans MS" charset="0"/>
              </a:rPr>
              <a:t>from </a:t>
            </a:r>
            <a:r>
              <a:rPr lang="en-US" sz="2400" b="1" dirty="0" smtClean="0">
                <a:solidFill>
                  <a:schemeClr val="bg1"/>
                </a:solidFill>
                <a:latin typeface="Comic Sans MS" charset="0"/>
              </a:rPr>
              <a:t>8.50am </a:t>
            </a:r>
            <a:r>
              <a:rPr lang="en-US" sz="2400" b="1" dirty="0">
                <a:solidFill>
                  <a:schemeClr val="bg1"/>
                </a:solidFill>
                <a:latin typeface="Comic Sans MS" charset="0"/>
              </a:rPr>
              <a:t>and will stay until 3.20pm</a:t>
            </a:r>
            <a:endParaRPr lang="en-US" sz="2400" b="1" dirty="0">
              <a:solidFill>
                <a:schemeClr val="bg1"/>
              </a:solidFill>
            </a:endParaRP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en-GB" sz="2000" b="1" dirty="0">
                <a:solidFill>
                  <a:srgbClr val="FF0000"/>
                </a:solidFill>
                <a:latin typeface="Comic Sans MS" charset="0"/>
              </a:rPr>
              <a:t>	</a:t>
            </a:r>
            <a:endParaRPr lang="en-US" sz="2000" b="1" dirty="0">
              <a:solidFill>
                <a:srgbClr val="FF0000"/>
              </a:solidFill>
              <a:latin typeface="Comic Sans MS" charset="0"/>
            </a:endParaRPr>
          </a:p>
        </p:txBody>
      </p:sp>
      <p:pic>
        <p:nvPicPr>
          <p:cNvPr id="5" name="Picture 4"/>
          <p:cNvPicPr/>
          <p:nvPr/>
        </p:nvPicPr>
        <p:blipFill rotWithShape="1"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99" t="4777" r="25741" b="8865"/>
          <a:stretch/>
        </p:blipFill>
        <p:spPr bwMode="auto">
          <a:xfrm>
            <a:off x="457200" y="317640"/>
            <a:ext cx="1080120" cy="105699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>
            <a:extLst>
              <a:ext uri="{FF2B5EF4-FFF2-40B4-BE49-F238E27FC236}">
                <a16:creationId xmlns:a16="http://schemas.microsoft.com/office/drawing/2014/main" id="{11FB314D-B953-4234-A0D5-A535D00615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>
                <a:solidFill>
                  <a:schemeClr val="bg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rPr>
              <a:t>Stay and Play Visits</a:t>
            </a:r>
            <a:endParaRPr lang="en-US" altLang="en-US">
              <a:solidFill>
                <a:schemeClr val="bg1"/>
              </a:solidFill>
              <a:latin typeface="Comic Sans MS" panose="030F0702030302020204" pitchFamily="66" charset="0"/>
              <a:ea typeface="ＭＳ Ｐゴシック" panose="020B0600070205080204" pitchFamily="34" charset="-128"/>
            </a:endParaRPr>
          </a:p>
        </p:txBody>
      </p:sp>
      <p:sp>
        <p:nvSpPr>
          <p:cNvPr id="6147" name="Content Placeholder 2">
            <a:extLst>
              <a:ext uri="{FF2B5EF4-FFF2-40B4-BE49-F238E27FC236}">
                <a16:creationId xmlns:a16="http://schemas.microsoft.com/office/drawing/2014/main" id="{DB0BBCB9-12DB-4987-9127-9D6DC714F9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578850" cy="4525963"/>
          </a:xfrm>
        </p:spPr>
        <p:txBody>
          <a:bodyPr/>
          <a:lstStyle/>
          <a:p>
            <a:pPr>
              <a:defRPr/>
            </a:pPr>
            <a:r>
              <a:rPr lang="en-US" altLang="en-US" sz="1800" b="1" dirty="0">
                <a:solidFill>
                  <a:schemeClr val="bg1"/>
                </a:solidFill>
                <a:latin typeface="Comic Sans MS" pitchFamily="66" charset="0"/>
                <a:ea typeface="ＭＳ Ｐゴシック" pitchFamily="34" charset="-128"/>
              </a:rPr>
              <a:t>Your child is invited to attend 4 stay and play visits to their new class at Tower Hill Primary School on: </a:t>
            </a:r>
          </a:p>
          <a:p>
            <a:pPr>
              <a:buFontTx/>
              <a:buNone/>
              <a:defRPr/>
            </a:pPr>
            <a:r>
              <a:rPr lang="en-US" altLang="en-US" sz="1800" b="1" dirty="0">
                <a:solidFill>
                  <a:schemeClr val="bg1"/>
                </a:solidFill>
                <a:latin typeface="Comic Sans MS" pitchFamily="66" charset="0"/>
                <a:ea typeface="ＭＳ Ｐゴシック" pitchFamily="34" charset="-128"/>
              </a:rPr>
              <a:t>	</a:t>
            </a:r>
            <a:r>
              <a:rPr lang="en-US" altLang="en-US" sz="1800" b="1" dirty="0" smtClean="0">
                <a:solidFill>
                  <a:schemeClr val="bg1"/>
                </a:solidFill>
                <a:latin typeface="Comic Sans MS" pitchFamily="66" charset="0"/>
                <a:ea typeface="ＭＳ Ｐゴシック" pitchFamily="34" charset="-128"/>
              </a:rPr>
              <a:t>Visit </a:t>
            </a:r>
            <a:r>
              <a:rPr lang="en-US" altLang="en-US" sz="1800" b="1" dirty="0">
                <a:solidFill>
                  <a:schemeClr val="bg1"/>
                </a:solidFill>
                <a:latin typeface="Comic Sans MS" pitchFamily="66" charset="0"/>
                <a:ea typeface="ＭＳ Ｐゴシック" pitchFamily="34" charset="-128"/>
              </a:rPr>
              <a:t>1- Stay and Play </a:t>
            </a:r>
            <a:r>
              <a:rPr lang="en-US" altLang="en-US" sz="1800" b="1" dirty="0" smtClean="0">
                <a:solidFill>
                  <a:schemeClr val="bg1"/>
                </a:solidFill>
                <a:latin typeface="Comic Sans MS" pitchFamily="66" charset="0"/>
                <a:ea typeface="ＭＳ Ｐゴシック" pitchFamily="34" charset="-128"/>
              </a:rPr>
              <a:t>Thursday 9</a:t>
            </a:r>
            <a:r>
              <a:rPr lang="en-US" altLang="en-US" sz="1800" b="1" baseline="30000" dirty="0" smtClean="0">
                <a:solidFill>
                  <a:schemeClr val="bg1"/>
                </a:solidFill>
                <a:latin typeface="Comic Sans MS" pitchFamily="66" charset="0"/>
                <a:ea typeface="ＭＳ Ｐゴシック" pitchFamily="34" charset="-128"/>
              </a:rPr>
              <a:t>th</a:t>
            </a:r>
            <a:r>
              <a:rPr lang="en-US" altLang="en-US" sz="1800" b="1" dirty="0" smtClean="0">
                <a:solidFill>
                  <a:schemeClr val="bg1"/>
                </a:solidFill>
                <a:latin typeface="Comic Sans MS" pitchFamily="66" charset="0"/>
                <a:ea typeface="ＭＳ Ｐゴシック" pitchFamily="34" charset="-128"/>
              </a:rPr>
              <a:t> June 1.30-2.30pm</a:t>
            </a:r>
            <a:endParaRPr lang="en-US" altLang="en-US" sz="1800" b="1" dirty="0">
              <a:solidFill>
                <a:schemeClr val="bg1"/>
              </a:solidFill>
              <a:latin typeface="Comic Sans MS" pitchFamily="66" charset="0"/>
              <a:ea typeface="ＭＳ Ｐゴシック" pitchFamily="34" charset="-128"/>
            </a:endParaRPr>
          </a:p>
          <a:p>
            <a:pPr>
              <a:buFontTx/>
              <a:buNone/>
              <a:defRPr/>
            </a:pPr>
            <a:r>
              <a:rPr lang="en-US" altLang="en-US" sz="1800" b="1" dirty="0">
                <a:solidFill>
                  <a:schemeClr val="bg1"/>
                </a:solidFill>
                <a:latin typeface="Comic Sans MS" pitchFamily="66" charset="0"/>
                <a:ea typeface="ＭＳ Ｐゴシック" pitchFamily="34" charset="-128"/>
              </a:rPr>
              <a:t>	Visit 2- Stay and Play </a:t>
            </a:r>
            <a:r>
              <a:rPr lang="en-US" altLang="en-US" sz="1800" b="1" dirty="0" smtClean="0">
                <a:solidFill>
                  <a:schemeClr val="bg1"/>
                </a:solidFill>
                <a:latin typeface="Comic Sans MS" pitchFamily="66" charset="0"/>
                <a:ea typeface="ＭＳ Ｐゴシック" pitchFamily="34" charset="-128"/>
              </a:rPr>
              <a:t>Thursday 16</a:t>
            </a:r>
            <a:r>
              <a:rPr lang="en-US" altLang="en-US" sz="1800" b="1" baseline="30000" dirty="0" smtClean="0">
                <a:solidFill>
                  <a:schemeClr val="bg1"/>
                </a:solidFill>
                <a:latin typeface="Comic Sans MS" pitchFamily="66" charset="0"/>
                <a:ea typeface="ＭＳ Ｐゴシック" pitchFamily="34" charset="-128"/>
              </a:rPr>
              <a:t>th</a:t>
            </a:r>
            <a:r>
              <a:rPr lang="en-US" altLang="en-US" sz="1800" b="1" dirty="0" smtClean="0">
                <a:solidFill>
                  <a:schemeClr val="bg1"/>
                </a:solidFill>
                <a:latin typeface="Comic Sans MS" pitchFamily="66" charset="0"/>
                <a:ea typeface="ＭＳ Ｐゴシック" pitchFamily="34" charset="-128"/>
              </a:rPr>
              <a:t> June 9.30-10.30am</a:t>
            </a:r>
            <a:endParaRPr lang="en-US" altLang="en-US" sz="1800" b="1" dirty="0">
              <a:solidFill>
                <a:schemeClr val="bg1"/>
              </a:solidFill>
              <a:latin typeface="Comic Sans MS" pitchFamily="66" charset="0"/>
              <a:ea typeface="ＭＳ Ｐゴシック" pitchFamily="34" charset="-128"/>
            </a:endParaRPr>
          </a:p>
          <a:p>
            <a:pPr>
              <a:buFontTx/>
              <a:buNone/>
              <a:defRPr/>
            </a:pPr>
            <a:r>
              <a:rPr lang="en-US" altLang="en-US" sz="1800" b="1" dirty="0">
                <a:solidFill>
                  <a:schemeClr val="bg1"/>
                </a:solidFill>
                <a:latin typeface="Comic Sans MS" pitchFamily="66" charset="0"/>
                <a:ea typeface="ＭＳ Ｐゴシック" pitchFamily="34" charset="-128"/>
              </a:rPr>
              <a:t>	Visit 3- Stay and </a:t>
            </a:r>
            <a:r>
              <a:rPr lang="en-US" altLang="en-US" sz="1800" b="1" dirty="0" smtClean="0">
                <a:solidFill>
                  <a:schemeClr val="bg1"/>
                </a:solidFill>
                <a:latin typeface="Comic Sans MS" pitchFamily="66" charset="0"/>
                <a:ea typeface="ＭＳ Ｐゴシック" pitchFamily="34" charset="-128"/>
              </a:rPr>
              <a:t>Play Thursday 7</a:t>
            </a:r>
            <a:r>
              <a:rPr lang="en-US" altLang="en-US" sz="1800" b="1" baseline="30000" dirty="0" smtClean="0">
                <a:solidFill>
                  <a:schemeClr val="bg1"/>
                </a:solidFill>
                <a:latin typeface="Comic Sans MS" pitchFamily="66" charset="0"/>
                <a:ea typeface="ＭＳ Ｐゴシック" pitchFamily="34" charset="-128"/>
              </a:rPr>
              <a:t>th</a:t>
            </a:r>
            <a:r>
              <a:rPr lang="en-US" altLang="en-US" sz="1800" b="1" dirty="0" smtClean="0">
                <a:solidFill>
                  <a:schemeClr val="bg1"/>
                </a:solidFill>
                <a:latin typeface="Comic Sans MS" pitchFamily="66" charset="0"/>
                <a:ea typeface="ＭＳ Ｐゴシック" pitchFamily="34" charset="-128"/>
              </a:rPr>
              <a:t> July 10.30-12noon</a:t>
            </a:r>
            <a:endParaRPr lang="en-US" altLang="en-US" sz="1800" b="1" dirty="0">
              <a:solidFill>
                <a:schemeClr val="bg1"/>
              </a:solidFill>
              <a:latin typeface="Comic Sans MS" pitchFamily="66" charset="0"/>
              <a:ea typeface="ＭＳ Ｐゴシック" pitchFamily="34" charset="-128"/>
            </a:endParaRPr>
          </a:p>
          <a:p>
            <a:pPr>
              <a:buFontTx/>
              <a:buNone/>
              <a:defRPr/>
            </a:pPr>
            <a:r>
              <a:rPr lang="en-US" altLang="en-US" sz="1800" b="1" dirty="0">
                <a:solidFill>
                  <a:schemeClr val="bg1"/>
                </a:solidFill>
                <a:latin typeface="Comic Sans MS" pitchFamily="66" charset="0"/>
                <a:ea typeface="ＭＳ Ｐゴシック" pitchFamily="34" charset="-128"/>
              </a:rPr>
              <a:t>	Visit 4- Stay and Play </a:t>
            </a:r>
            <a:r>
              <a:rPr lang="en-US" altLang="en-US" sz="1800" b="1" dirty="0" smtClean="0">
                <a:solidFill>
                  <a:schemeClr val="bg1"/>
                </a:solidFill>
                <a:latin typeface="Comic Sans MS" pitchFamily="66" charset="0"/>
                <a:ea typeface="ＭＳ Ｐゴシック" pitchFamily="34" charset="-128"/>
              </a:rPr>
              <a:t>Thursday 14</a:t>
            </a:r>
            <a:r>
              <a:rPr lang="en-US" altLang="en-US" sz="1800" b="1" baseline="30000" dirty="0" smtClean="0">
                <a:solidFill>
                  <a:schemeClr val="bg1"/>
                </a:solidFill>
                <a:latin typeface="Comic Sans MS" pitchFamily="66" charset="0"/>
                <a:ea typeface="ＭＳ Ｐゴシック" pitchFamily="34" charset="-128"/>
              </a:rPr>
              <a:t>th</a:t>
            </a:r>
            <a:r>
              <a:rPr lang="en-US" altLang="en-US" sz="1800" b="1" dirty="0" smtClean="0">
                <a:solidFill>
                  <a:schemeClr val="bg1"/>
                </a:solidFill>
                <a:latin typeface="Comic Sans MS" pitchFamily="66" charset="0"/>
                <a:ea typeface="ＭＳ Ｐゴシック" pitchFamily="34" charset="-128"/>
              </a:rPr>
              <a:t> July 1.30-3pm</a:t>
            </a:r>
          </a:p>
          <a:p>
            <a:pPr>
              <a:buFontTx/>
              <a:buNone/>
              <a:defRPr/>
            </a:pPr>
            <a:r>
              <a:rPr lang="en-US" altLang="en-US" sz="1800" b="1" dirty="0">
                <a:solidFill>
                  <a:schemeClr val="bg1"/>
                </a:solidFill>
                <a:latin typeface="Comic Sans MS" pitchFamily="66" charset="0"/>
                <a:ea typeface="ＭＳ Ｐゴシック" pitchFamily="34" charset="-128"/>
              </a:rPr>
              <a:t> </a:t>
            </a:r>
            <a:r>
              <a:rPr lang="en-US" altLang="en-US" sz="1800" b="1" dirty="0" smtClean="0">
                <a:solidFill>
                  <a:schemeClr val="bg1"/>
                </a:solidFill>
                <a:latin typeface="Comic Sans MS" pitchFamily="66" charset="0"/>
                <a:ea typeface="ＭＳ Ｐゴシック" pitchFamily="34" charset="-128"/>
              </a:rPr>
              <a:t>   Visit 5 – Stay and Play Friday 9</a:t>
            </a:r>
            <a:r>
              <a:rPr lang="en-US" altLang="en-US" sz="1800" b="1" baseline="30000" dirty="0" smtClean="0">
                <a:solidFill>
                  <a:schemeClr val="bg1"/>
                </a:solidFill>
                <a:latin typeface="Comic Sans MS" pitchFamily="66" charset="0"/>
                <a:ea typeface="ＭＳ Ｐゴシック" pitchFamily="34" charset="-128"/>
              </a:rPr>
              <a:t>th</a:t>
            </a:r>
            <a:r>
              <a:rPr lang="en-US" altLang="en-US" sz="1800" b="1" dirty="0" smtClean="0">
                <a:solidFill>
                  <a:schemeClr val="bg1"/>
                </a:solidFill>
                <a:latin typeface="Comic Sans MS" pitchFamily="66" charset="0"/>
                <a:ea typeface="ＭＳ Ｐゴシック" pitchFamily="34" charset="-128"/>
              </a:rPr>
              <a:t> September 1.30pm-3pm</a:t>
            </a:r>
            <a:endParaRPr lang="en-US" altLang="en-US" sz="1800" b="1" dirty="0">
              <a:solidFill>
                <a:schemeClr val="bg1"/>
              </a:solidFill>
              <a:latin typeface="Comic Sans MS" pitchFamily="66" charset="0"/>
              <a:ea typeface="ＭＳ Ｐゴシック" pitchFamily="34" charset="-128"/>
            </a:endParaRPr>
          </a:p>
          <a:p>
            <a:pPr>
              <a:buNone/>
              <a:defRPr/>
            </a:pPr>
            <a:r>
              <a:rPr lang="en-US" altLang="en-US" sz="1800" b="1" dirty="0">
                <a:solidFill>
                  <a:srgbClr val="FFFF00"/>
                </a:solidFill>
                <a:latin typeface="Comic Sans MS" pitchFamily="66" charset="0"/>
                <a:ea typeface="ＭＳ Ｐゴシック" pitchFamily="34" charset="-128"/>
              </a:rPr>
              <a:t>Home visits will take place during the week of 5</a:t>
            </a:r>
            <a:r>
              <a:rPr lang="en-US" altLang="en-US" sz="1800" b="1" baseline="30000" dirty="0">
                <a:solidFill>
                  <a:srgbClr val="FFFF00"/>
                </a:solidFill>
                <a:latin typeface="Comic Sans MS" pitchFamily="66" charset="0"/>
                <a:ea typeface="ＭＳ Ｐゴシック" pitchFamily="34" charset="-128"/>
              </a:rPr>
              <a:t>th</a:t>
            </a:r>
            <a:r>
              <a:rPr lang="en-US" altLang="en-US" sz="1800" b="1" dirty="0">
                <a:solidFill>
                  <a:srgbClr val="FFFF00"/>
                </a:solidFill>
                <a:latin typeface="Comic Sans MS" pitchFamily="66" charset="0"/>
                <a:ea typeface="ＭＳ Ｐゴシック" pitchFamily="34" charset="-128"/>
              </a:rPr>
              <a:t> September</a:t>
            </a:r>
          </a:p>
          <a:p>
            <a:pPr>
              <a:buFontTx/>
              <a:buNone/>
              <a:defRPr/>
            </a:pPr>
            <a:endParaRPr lang="en-US" altLang="en-US" sz="1800" b="1" dirty="0">
              <a:solidFill>
                <a:srgbClr val="FFFF00"/>
              </a:solidFill>
              <a:latin typeface="Comic Sans MS" pitchFamily="66" charset="0"/>
              <a:ea typeface="ＭＳ Ｐゴシック" pitchFamily="34" charset="-128"/>
            </a:endParaRPr>
          </a:p>
          <a:p>
            <a:pPr>
              <a:buFontTx/>
              <a:buNone/>
              <a:defRPr/>
            </a:pPr>
            <a:r>
              <a:rPr lang="en-US" altLang="en-US" sz="1800" b="1" dirty="0">
                <a:solidFill>
                  <a:srgbClr val="FFFF00"/>
                </a:solidFill>
                <a:latin typeface="Comic Sans MS" pitchFamily="66" charset="0"/>
                <a:ea typeface="ＭＳ Ｐゴシック" pitchFamily="34" charset="-128"/>
              </a:rPr>
              <a:t>	</a:t>
            </a:r>
            <a:endParaRPr lang="en-GB" altLang="en-US" sz="1800" b="1" dirty="0">
              <a:solidFill>
                <a:schemeClr val="bg1"/>
              </a:solidFill>
              <a:latin typeface="Comic Sans MS" pitchFamily="66" charset="0"/>
              <a:ea typeface="ＭＳ Ｐゴシック" pitchFamily="34" charset="-128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576" y="4341245"/>
            <a:ext cx="3384376" cy="234157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25440" y="4341246"/>
            <a:ext cx="3163014" cy="2337880"/>
          </a:xfrm>
          <a:prstGeom prst="rect">
            <a:avLst/>
          </a:prstGeom>
        </p:spPr>
      </p:pic>
      <p:pic>
        <p:nvPicPr>
          <p:cNvPr id="7" name="Picture 6"/>
          <p:cNvPicPr/>
          <p:nvPr/>
        </p:nvPicPr>
        <p:blipFill rotWithShape="1">
          <a:blip r:embed="rId5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99" t="4777" r="25741" b="8865"/>
          <a:stretch/>
        </p:blipFill>
        <p:spPr bwMode="auto">
          <a:xfrm>
            <a:off x="444290" y="274638"/>
            <a:ext cx="1080120" cy="105699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>
            <a:extLst>
              <a:ext uri="{FF2B5EF4-FFF2-40B4-BE49-F238E27FC236}">
                <a16:creationId xmlns:a16="http://schemas.microsoft.com/office/drawing/2014/main" id="{4733EAA7-4FBD-4666-9191-D655C616EB0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 sz="4000">
                <a:solidFill>
                  <a:schemeClr val="bg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rPr>
              <a:t>Tapestry</a:t>
            </a:r>
            <a:endParaRPr lang="en-US" altLang="en-US" sz="4000">
              <a:solidFill>
                <a:schemeClr val="bg1"/>
              </a:solidFill>
              <a:latin typeface="Comic Sans MS" panose="030F0702030302020204" pitchFamily="66" charset="0"/>
              <a:ea typeface="ＭＳ Ｐゴシック" panose="020B0600070205080204" pitchFamily="34" charset="-128"/>
            </a:endParaRPr>
          </a:p>
        </p:txBody>
      </p:sp>
      <p:sp>
        <p:nvSpPr>
          <p:cNvPr id="14339" name="Rectangle 3">
            <a:extLst>
              <a:ext uri="{FF2B5EF4-FFF2-40B4-BE49-F238E27FC236}">
                <a16:creationId xmlns:a16="http://schemas.microsoft.com/office/drawing/2014/main" id="{367386EA-C24E-438C-969B-FC363AA4A15D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468313" y="1628775"/>
            <a:ext cx="8496300" cy="4968875"/>
          </a:xfrm>
        </p:spPr>
        <p:txBody>
          <a:bodyPr/>
          <a:lstStyle/>
          <a:p>
            <a:pPr eaLnBrk="1" hangingPunct="1"/>
            <a:r>
              <a:rPr lang="en-US" altLang="en-US" sz="2400" b="1" dirty="0">
                <a:solidFill>
                  <a:srgbClr val="FFFF00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rPr>
              <a:t>Online Learning Journey to track and assess the children throughout Reception</a:t>
            </a:r>
          </a:p>
          <a:p>
            <a:pPr eaLnBrk="1" hangingPunct="1"/>
            <a:r>
              <a:rPr lang="en-US" altLang="en-US" sz="2400" b="1" dirty="0">
                <a:solidFill>
                  <a:srgbClr val="FFFF00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rPr>
              <a:t>Staff and Parents can use to log observations of the children</a:t>
            </a:r>
          </a:p>
          <a:p>
            <a:pPr eaLnBrk="1" hangingPunct="1"/>
            <a:r>
              <a:rPr lang="en-US" altLang="en-US" sz="2400" b="1" dirty="0" smtClean="0">
                <a:solidFill>
                  <a:srgbClr val="FFFF00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rPr>
              <a:t>Details of how to activate your account will be sent soon.</a:t>
            </a:r>
            <a:endParaRPr lang="en-US" altLang="en-US" sz="2400" b="1" dirty="0">
              <a:solidFill>
                <a:srgbClr val="FFFF00"/>
              </a:solidFill>
              <a:latin typeface="Comic Sans MS" panose="030F0702030302020204" pitchFamily="66" charset="0"/>
              <a:ea typeface="ＭＳ Ｐゴシック" panose="020B0600070205080204" pitchFamily="34" charset="-128"/>
            </a:endParaRPr>
          </a:p>
          <a:p>
            <a:pPr eaLnBrk="1" hangingPunct="1"/>
            <a:endParaRPr lang="en-US" altLang="en-US" sz="2400" b="1" dirty="0">
              <a:solidFill>
                <a:srgbClr val="FFFF00"/>
              </a:solidFill>
              <a:latin typeface="Comic Sans MS" panose="030F0702030302020204" pitchFamily="66" charset="0"/>
              <a:ea typeface="ＭＳ Ｐゴシック" panose="020B0600070205080204" pitchFamily="34" charset="-128"/>
            </a:endParaRPr>
          </a:p>
          <a:p>
            <a:pPr eaLnBrk="1" hangingPunct="1"/>
            <a:endParaRPr lang="en-GB" altLang="en-US" sz="2400" b="1" dirty="0">
              <a:solidFill>
                <a:srgbClr val="FFFF00"/>
              </a:solidFill>
              <a:latin typeface="Comic Sans MS" panose="030F0702030302020204" pitchFamily="66" charset="0"/>
              <a:ea typeface="ＭＳ Ｐゴシック" panose="020B0600070205080204" pitchFamily="34" charset="-128"/>
            </a:endParaRPr>
          </a:p>
          <a:p>
            <a:pPr eaLnBrk="1" hangingPunct="1"/>
            <a:endParaRPr lang="en-GB" altLang="en-US" sz="2400" b="1" dirty="0">
              <a:solidFill>
                <a:schemeClr val="bg1"/>
              </a:solidFill>
              <a:latin typeface="Comic Sans MS" panose="030F0702030302020204" pitchFamily="66" charset="0"/>
              <a:ea typeface="ＭＳ Ｐゴシック" panose="020B0600070205080204" pitchFamily="34" charset="-128"/>
            </a:endParaRPr>
          </a:p>
          <a:p>
            <a:pPr eaLnBrk="1" hangingPunct="1">
              <a:buFontTx/>
              <a:buNone/>
            </a:pPr>
            <a:endParaRPr lang="en-GB" altLang="en-US" sz="2400" b="1" dirty="0">
              <a:solidFill>
                <a:schemeClr val="bg1"/>
              </a:solidFill>
              <a:latin typeface="Comic Sans MS" panose="030F0702030302020204" pitchFamily="66" charset="0"/>
              <a:ea typeface="ＭＳ Ｐゴシック" panose="020B0600070205080204" pitchFamily="34" charset="-128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7864" y="3861048"/>
            <a:ext cx="2750213" cy="2838644"/>
          </a:xfrm>
          <a:prstGeom prst="rect">
            <a:avLst/>
          </a:prstGeom>
        </p:spPr>
      </p:pic>
      <p:pic>
        <p:nvPicPr>
          <p:cNvPr id="6" name="Picture 5"/>
          <p:cNvPicPr/>
          <p:nvPr/>
        </p:nvPicPr>
        <p:blipFill rotWithShape="1">
          <a:blip r:embed="rId4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99" t="4777" r="25741" b="8865"/>
          <a:stretch/>
        </p:blipFill>
        <p:spPr bwMode="auto">
          <a:xfrm>
            <a:off x="468313" y="274638"/>
            <a:ext cx="1080120" cy="105699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>
            <a:extLst>
              <a:ext uri="{FF2B5EF4-FFF2-40B4-BE49-F238E27FC236}">
                <a16:creationId xmlns:a16="http://schemas.microsoft.com/office/drawing/2014/main" id="{4733EAA7-4FBD-4666-9191-D655C616EB0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 sz="4000" dirty="0" err="1" smtClean="0">
                <a:solidFill>
                  <a:schemeClr val="bg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rPr>
              <a:t>ParentMail</a:t>
            </a:r>
            <a:endParaRPr lang="en-US" altLang="en-US" sz="4000" dirty="0">
              <a:solidFill>
                <a:schemeClr val="bg1"/>
              </a:solidFill>
              <a:latin typeface="Comic Sans MS" panose="030F0702030302020204" pitchFamily="66" charset="0"/>
              <a:ea typeface="ＭＳ Ｐゴシック" panose="020B0600070205080204" pitchFamily="34" charset="-128"/>
            </a:endParaRPr>
          </a:p>
        </p:txBody>
      </p:sp>
      <p:sp>
        <p:nvSpPr>
          <p:cNvPr id="14339" name="Rectangle 3">
            <a:extLst>
              <a:ext uri="{FF2B5EF4-FFF2-40B4-BE49-F238E27FC236}">
                <a16:creationId xmlns:a16="http://schemas.microsoft.com/office/drawing/2014/main" id="{367386EA-C24E-438C-969B-FC363AA4A15D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468313" y="1628775"/>
            <a:ext cx="8496300" cy="4968875"/>
          </a:xfrm>
        </p:spPr>
        <p:txBody>
          <a:bodyPr/>
          <a:lstStyle/>
          <a:p>
            <a:pPr eaLnBrk="1" hangingPunct="1"/>
            <a:r>
              <a:rPr lang="en-US" altLang="en-US" sz="2400" b="1" dirty="0" smtClean="0">
                <a:solidFill>
                  <a:srgbClr val="FFFF00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rPr>
              <a:t>All communication sent via </a:t>
            </a:r>
            <a:r>
              <a:rPr lang="en-US" altLang="en-US" sz="2400" b="1" dirty="0" err="1" smtClean="0">
                <a:solidFill>
                  <a:srgbClr val="FFFF00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rPr>
              <a:t>ParentMail</a:t>
            </a:r>
            <a:endParaRPr lang="en-US" altLang="en-US" sz="2400" b="1" dirty="0" smtClean="0">
              <a:solidFill>
                <a:srgbClr val="FFFF00"/>
              </a:solidFill>
              <a:latin typeface="Comic Sans MS" panose="030F0702030302020204" pitchFamily="66" charset="0"/>
              <a:ea typeface="ＭＳ Ｐゴシック" panose="020B0600070205080204" pitchFamily="34" charset="-128"/>
            </a:endParaRPr>
          </a:p>
          <a:p>
            <a:pPr eaLnBrk="1" hangingPunct="1"/>
            <a:r>
              <a:rPr lang="en-US" altLang="en-US" sz="2400" b="1" dirty="0" smtClean="0">
                <a:solidFill>
                  <a:srgbClr val="FFFF00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rPr>
              <a:t>Payments taken via </a:t>
            </a:r>
            <a:r>
              <a:rPr lang="en-US" altLang="en-US" sz="2400" b="1" dirty="0" err="1" smtClean="0">
                <a:solidFill>
                  <a:srgbClr val="FFFF00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rPr>
              <a:t>ParentMail</a:t>
            </a:r>
            <a:endParaRPr lang="en-US" altLang="en-US" sz="2400" b="1" dirty="0" smtClean="0">
              <a:solidFill>
                <a:srgbClr val="FFFF00"/>
              </a:solidFill>
              <a:latin typeface="Comic Sans MS" panose="030F0702030302020204" pitchFamily="66" charset="0"/>
              <a:ea typeface="ＭＳ Ｐゴシック" panose="020B0600070205080204" pitchFamily="34" charset="-128"/>
            </a:endParaRPr>
          </a:p>
          <a:p>
            <a:pPr eaLnBrk="1" hangingPunct="1"/>
            <a:r>
              <a:rPr lang="en-US" altLang="en-US" sz="2400" b="1" dirty="0" smtClean="0">
                <a:solidFill>
                  <a:srgbClr val="FFFF00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rPr>
              <a:t>Forms</a:t>
            </a:r>
          </a:p>
          <a:p>
            <a:pPr eaLnBrk="1" hangingPunct="1"/>
            <a:r>
              <a:rPr lang="en-US" altLang="en-US" sz="2400" b="1" dirty="0" smtClean="0">
                <a:solidFill>
                  <a:srgbClr val="FFFF00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rPr>
              <a:t>School Uniform orders</a:t>
            </a:r>
            <a:endParaRPr lang="en-US" altLang="en-US" sz="2400" b="1" dirty="0">
              <a:solidFill>
                <a:srgbClr val="FFFF00"/>
              </a:solidFill>
              <a:latin typeface="Comic Sans MS" panose="030F0702030302020204" pitchFamily="66" charset="0"/>
              <a:ea typeface="ＭＳ Ｐゴシック" panose="020B0600070205080204" pitchFamily="34" charset="-128"/>
            </a:endParaRPr>
          </a:p>
          <a:p>
            <a:pPr eaLnBrk="1" hangingPunct="1"/>
            <a:endParaRPr lang="en-US" altLang="en-US" sz="2400" b="1" dirty="0">
              <a:solidFill>
                <a:srgbClr val="FFFF00"/>
              </a:solidFill>
              <a:latin typeface="Comic Sans MS" panose="030F0702030302020204" pitchFamily="66" charset="0"/>
              <a:ea typeface="ＭＳ Ｐゴシック" panose="020B0600070205080204" pitchFamily="34" charset="-128"/>
            </a:endParaRPr>
          </a:p>
          <a:p>
            <a:pPr eaLnBrk="1" hangingPunct="1"/>
            <a:endParaRPr lang="en-GB" altLang="en-US" sz="2400" b="1" dirty="0">
              <a:solidFill>
                <a:srgbClr val="FFFF00"/>
              </a:solidFill>
              <a:latin typeface="Comic Sans MS" panose="030F0702030302020204" pitchFamily="66" charset="0"/>
              <a:ea typeface="ＭＳ Ｐゴシック" panose="020B0600070205080204" pitchFamily="34" charset="-128"/>
            </a:endParaRPr>
          </a:p>
          <a:p>
            <a:pPr eaLnBrk="1" hangingPunct="1"/>
            <a:endParaRPr lang="en-GB" altLang="en-US" sz="2400" b="1" dirty="0">
              <a:solidFill>
                <a:schemeClr val="bg1"/>
              </a:solidFill>
              <a:latin typeface="Comic Sans MS" panose="030F0702030302020204" pitchFamily="66" charset="0"/>
              <a:ea typeface="ＭＳ Ｐゴシック" panose="020B0600070205080204" pitchFamily="34" charset="-128"/>
            </a:endParaRPr>
          </a:p>
          <a:p>
            <a:pPr eaLnBrk="1" hangingPunct="1">
              <a:buFontTx/>
              <a:buNone/>
            </a:pPr>
            <a:endParaRPr lang="en-GB" altLang="en-US" sz="2400" b="1" dirty="0">
              <a:solidFill>
                <a:schemeClr val="bg1"/>
              </a:solidFill>
              <a:latin typeface="Comic Sans MS" panose="030F0702030302020204" pitchFamily="66" charset="0"/>
              <a:ea typeface="ＭＳ Ｐゴシック" panose="020B0600070205080204" pitchFamily="34" charset="-128"/>
            </a:endParaRPr>
          </a:p>
        </p:txBody>
      </p:sp>
      <p:pic>
        <p:nvPicPr>
          <p:cNvPr id="6" name="Picture 5"/>
          <p:cNvPicPr/>
          <p:nvPr/>
        </p:nvPicPr>
        <p:blipFill rotWithShape="1"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99" t="4777" r="25741" b="8865"/>
          <a:stretch/>
        </p:blipFill>
        <p:spPr bwMode="auto">
          <a:xfrm>
            <a:off x="468313" y="274638"/>
            <a:ext cx="1080120" cy="105699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2228" name="Picture 4" descr="IRIS ParentMail – Apps on Google Pla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3508935"/>
            <a:ext cx="4876800" cy="238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550337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>
            <a:extLst>
              <a:ext uri="{FF2B5EF4-FFF2-40B4-BE49-F238E27FC236}">
                <a16:creationId xmlns:a16="http://schemas.microsoft.com/office/drawing/2014/main" id="{69ECE973-5991-40ED-BCDB-D6E556542FB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 sz="4000" dirty="0" smtClean="0">
                <a:solidFill>
                  <a:schemeClr val="bg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rPr>
              <a:t>    When </a:t>
            </a:r>
            <a:r>
              <a:rPr lang="en-GB" altLang="en-US" sz="4000" dirty="0">
                <a:solidFill>
                  <a:schemeClr val="bg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rPr>
              <a:t>will your child know which class they will be in?</a:t>
            </a:r>
            <a:endParaRPr lang="en-US" altLang="en-US" sz="4000" dirty="0">
              <a:solidFill>
                <a:schemeClr val="bg1"/>
              </a:solidFill>
              <a:latin typeface="Comic Sans MS" panose="030F0702030302020204" pitchFamily="66" charset="0"/>
              <a:ea typeface="ＭＳ Ｐゴシック" panose="020B0600070205080204" pitchFamily="34" charset="-128"/>
            </a:endParaRPr>
          </a:p>
        </p:txBody>
      </p:sp>
      <p:sp>
        <p:nvSpPr>
          <p:cNvPr id="3075" name="Rectangle 3">
            <a:extLst>
              <a:ext uri="{FF2B5EF4-FFF2-40B4-BE49-F238E27FC236}">
                <a16:creationId xmlns:a16="http://schemas.microsoft.com/office/drawing/2014/main" id="{C82A7599-8F5F-4BE4-8F74-68ACDC367302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468313" y="1628775"/>
            <a:ext cx="8496300" cy="4968875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sz="2400" b="1" dirty="0">
                <a:solidFill>
                  <a:srgbClr val="FFFF00"/>
                </a:solidFill>
                <a:latin typeface="Comic Sans MS" pitchFamily="66" charset="0"/>
                <a:ea typeface="ＭＳ Ｐゴシック" pitchFamily="34" charset="-128"/>
              </a:rPr>
              <a:t>Two classes Sears and Pisa </a:t>
            </a:r>
          </a:p>
          <a:p>
            <a:pPr marL="0" indent="0" eaLnBrk="1" hangingPunct="1">
              <a:buNone/>
              <a:defRPr/>
            </a:pPr>
            <a:endParaRPr lang="en-US" altLang="en-US" sz="2400" b="1" dirty="0">
              <a:solidFill>
                <a:srgbClr val="FFFF00"/>
              </a:solidFill>
              <a:latin typeface="Comic Sans MS" pitchFamily="66" charset="0"/>
              <a:ea typeface="ＭＳ Ｐゴシック" pitchFamily="34" charset="-128"/>
            </a:endParaRPr>
          </a:p>
          <a:p>
            <a:pPr eaLnBrk="1" hangingPunct="1">
              <a:defRPr/>
            </a:pPr>
            <a:r>
              <a:rPr lang="en-US" altLang="en-US" sz="2400" b="1" dirty="0" smtClean="0">
                <a:solidFill>
                  <a:srgbClr val="FFFF00"/>
                </a:solidFill>
                <a:latin typeface="Comic Sans MS" pitchFamily="66" charset="0"/>
                <a:ea typeface="ＭＳ Ｐゴシック" pitchFamily="34" charset="-128"/>
              </a:rPr>
              <a:t>Children will be in classes for second Stay and Play session where final decisions on classes will be made</a:t>
            </a:r>
          </a:p>
          <a:p>
            <a:pPr eaLnBrk="1" hangingPunct="1">
              <a:defRPr/>
            </a:pPr>
            <a:endParaRPr lang="en-US" altLang="en-US" sz="2400" b="1" dirty="0">
              <a:solidFill>
                <a:srgbClr val="FFFF00"/>
              </a:solidFill>
              <a:latin typeface="Comic Sans MS" pitchFamily="66" charset="0"/>
              <a:ea typeface="ＭＳ Ｐゴシック" pitchFamily="34" charset="-128"/>
            </a:endParaRPr>
          </a:p>
          <a:p>
            <a:pPr eaLnBrk="1" hangingPunct="1">
              <a:defRPr/>
            </a:pPr>
            <a:r>
              <a:rPr lang="en-US" altLang="en-US" sz="2400" b="1" dirty="0" smtClean="0">
                <a:solidFill>
                  <a:srgbClr val="FFFF00"/>
                </a:solidFill>
                <a:latin typeface="Comic Sans MS" pitchFamily="66" charset="0"/>
                <a:ea typeface="ＭＳ Ｐゴシック" pitchFamily="34" charset="-128"/>
              </a:rPr>
              <a:t>Home visits will take place during the week of 5</a:t>
            </a:r>
            <a:r>
              <a:rPr lang="en-US" altLang="en-US" sz="2400" b="1" baseline="30000" dirty="0" smtClean="0">
                <a:solidFill>
                  <a:srgbClr val="FFFF00"/>
                </a:solidFill>
                <a:latin typeface="Comic Sans MS" pitchFamily="66" charset="0"/>
                <a:ea typeface="ＭＳ Ｐゴシック" pitchFamily="34" charset="-128"/>
              </a:rPr>
              <a:t>th</a:t>
            </a:r>
            <a:r>
              <a:rPr lang="en-US" altLang="en-US" sz="2400" b="1" dirty="0" smtClean="0">
                <a:solidFill>
                  <a:srgbClr val="FFFF00"/>
                </a:solidFill>
                <a:latin typeface="Comic Sans MS" pitchFamily="66" charset="0"/>
                <a:ea typeface="ＭＳ Ｐゴシック" pitchFamily="34" charset="-128"/>
              </a:rPr>
              <a:t> September</a:t>
            </a:r>
            <a:endParaRPr lang="en-US" altLang="en-US" sz="2400" b="1" dirty="0">
              <a:solidFill>
                <a:srgbClr val="FFFF00"/>
              </a:solidFill>
              <a:latin typeface="Comic Sans MS" pitchFamily="66" charset="0"/>
              <a:ea typeface="ＭＳ Ｐゴシック" pitchFamily="34" charset="-128"/>
            </a:endParaRPr>
          </a:p>
          <a:p>
            <a:pPr marL="0" indent="0" eaLnBrk="1" hangingPunct="1">
              <a:buFontTx/>
              <a:buNone/>
              <a:defRPr/>
            </a:pPr>
            <a:endParaRPr lang="en-US" altLang="en-US" sz="2400" b="1" dirty="0">
              <a:solidFill>
                <a:srgbClr val="FFFF00"/>
              </a:solidFill>
              <a:latin typeface="Comic Sans MS" pitchFamily="66" charset="0"/>
              <a:ea typeface="ＭＳ Ｐゴシック" pitchFamily="34" charset="-128"/>
            </a:endParaRPr>
          </a:p>
          <a:p>
            <a:pPr eaLnBrk="1" hangingPunct="1">
              <a:defRPr/>
            </a:pPr>
            <a:endParaRPr lang="en-GB" altLang="en-US" sz="2400" b="1" dirty="0">
              <a:solidFill>
                <a:srgbClr val="FFFF00"/>
              </a:solidFill>
              <a:latin typeface="Comic Sans MS" pitchFamily="66" charset="0"/>
              <a:ea typeface="ＭＳ Ｐゴシック" pitchFamily="34" charset="-128"/>
            </a:endParaRPr>
          </a:p>
          <a:p>
            <a:pPr eaLnBrk="1" hangingPunct="1">
              <a:defRPr/>
            </a:pPr>
            <a:endParaRPr lang="en-GB" altLang="en-US" sz="2400" b="1" dirty="0">
              <a:solidFill>
                <a:schemeClr val="bg1"/>
              </a:solidFill>
              <a:latin typeface="Comic Sans MS" pitchFamily="66" charset="0"/>
              <a:ea typeface="ＭＳ Ｐゴシック" pitchFamily="34" charset="-128"/>
            </a:endParaRPr>
          </a:p>
          <a:p>
            <a:pPr eaLnBrk="1" hangingPunct="1">
              <a:buFontTx/>
              <a:buNone/>
              <a:defRPr/>
            </a:pPr>
            <a:endParaRPr lang="en-GB" altLang="en-US" sz="2400" b="1" dirty="0">
              <a:solidFill>
                <a:schemeClr val="bg1"/>
              </a:solidFill>
              <a:latin typeface="Comic Sans MS" pitchFamily="66" charset="0"/>
              <a:ea typeface="ＭＳ Ｐゴシック" pitchFamily="34" charset="-128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1800" y="4293096"/>
            <a:ext cx="1475730" cy="190153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6463" y="4293095"/>
            <a:ext cx="1367705" cy="1884953"/>
          </a:xfrm>
          <a:prstGeom prst="rect">
            <a:avLst/>
          </a:prstGeom>
        </p:spPr>
      </p:pic>
      <p:pic>
        <p:nvPicPr>
          <p:cNvPr id="6" name="Picture 5"/>
          <p:cNvPicPr/>
          <p:nvPr/>
        </p:nvPicPr>
        <p:blipFill rotWithShape="1">
          <a:blip r:embed="rId5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99" t="4777" r="25741" b="8865"/>
          <a:stretch/>
        </p:blipFill>
        <p:spPr bwMode="auto">
          <a:xfrm>
            <a:off x="323528" y="188640"/>
            <a:ext cx="1080120" cy="105699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>
            <a:extLst>
              <a:ext uri="{FF2B5EF4-FFF2-40B4-BE49-F238E27FC236}">
                <a16:creationId xmlns:a16="http://schemas.microsoft.com/office/drawing/2014/main" id="{8981D343-4D24-40A6-977A-BC49F969F09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 sz="4000" dirty="0" smtClean="0">
                <a:solidFill>
                  <a:schemeClr val="bg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rPr>
              <a:t>     What </a:t>
            </a:r>
            <a:r>
              <a:rPr lang="en-GB" altLang="en-US" sz="4000" dirty="0">
                <a:solidFill>
                  <a:schemeClr val="bg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rPr>
              <a:t>happens on the first day?</a:t>
            </a:r>
            <a:endParaRPr lang="en-US" altLang="en-US" sz="4000" dirty="0">
              <a:solidFill>
                <a:schemeClr val="bg1"/>
              </a:solidFill>
              <a:latin typeface="Comic Sans MS" panose="030F0702030302020204" pitchFamily="66" charset="0"/>
              <a:ea typeface="ＭＳ Ｐゴシック" panose="020B0600070205080204" pitchFamily="34" charset="-128"/>
            </a:endParaRPr>
          </a:p>
        </p:txBody>
      </p:sp>
      <p:sp>
        <p:nvSpPr>
          <p:cNvPr id="14339" name="Rectangle 3">
            <a:extLst>
              <a:ext uri="{FF2B5EF4-FFF2-40B4-BE49-F238E27FC236}">
                <a16:creationId xmlns:a16="http://schemas.microsoft.com/office/drawing/2014/main" id="{76A1EDF0-62B9-4CCC-BAD5-F71BE90F2EBF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6923088" cy="4852988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en-GB" altLang="en-US" sz="2400" b="1" dirty="0" smtClean="0">
                <a:solidFill>
                  <a:schemeClr val="bg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rPr>
              <a:t>Classroom doors will open at 8:50 and children have a 10 minute window to enter their classrooms</a:t>
            </a:r>
          </a:p>
          <a:p>
            <a:pPr eaLnBrk="1" hangingPunct="1">
              <a:lnSpc>
                <a:spcPct val="80000"/>
              </a:lnSpc>
              <a:defRPr/>
            </a:pPr>
            <a:endParaRPr lang="en-GB" altLang="en-US" sz="2400" b="1" dirty="0">
              <a:solidFill>
                <a:schemeClr val="bg1"/>
              </a:solidFill>
              <a:latin typeface="Comic Sans MS" panose="030F0702030302020204" pitchFamily="66" charset="0"/>
              <a:ea typeface="ＭＳ Ｐゴシック" panose="020B0600070205080204" pitchFamily="34" charset="-128"/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en-GB" altLang="en-US" sz="2400" b="1" dirty="0" smtClean="0">
                <a:solidFill>
                  <a:schemeClr val="bg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rPr>
              <a:t>9:00 classroom doors close</a:t>
            </a:r>
            <a:endParaRPr lang="en-GB" altLang="en-US" sz="2400" b="1" dirty="0">
              <a:solidFill>
                <a:schemeClr val="bg1"/>
              </a:solidFill>
              <a:latin typeface="Comic Sans MS" panose="030F0702030302020204" pitchFamily="66" charset="0"/>
              <a:ea typeface="ＭＳ Ｐゴシック" panose="020B0600070205080204" pitchFamily="34" charset="-128"/>
            </a:endParaRPr>
          </a:p>
          <a:p>
            <a:pPr marL="0" indent="0" eaLnBrk="1" hangingPunct="1">
              <a:lnSpc>
                <a:spcPct val="80000"/>
              </a:lnSpc>
              <a:buNone/>
              <a:defRPr/>
            </a:pPr>
            <a:endParaRPr lang="en-GB" altLang="en-US" sz="2400" b="1" dirty="0">
              <a:solidFill>
                <a:schemeClr val="bg1"/>
              </a:solidFill>
              <a:latin typeface="Comic Sans MS" panose="030F0702030302020204" pitchFamily="66" charset="0"/>
              <a:ea typeface="ＭＳ Ｐゴシック" panose="020B0600070205080204" pitchFamily="34" charset="-128"/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en-GB" altLang="en-US" sz="2400" b="1" dirty="0">
                <a:solidFill>
                  <a:schemeClr val="bg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rPr>
              <a:t>Dismissed near the classroom doors </a:t>
            </a:r>
          </a:p>
          <a:p>
            <a:pPr marL="0" indent="0" eaLnBrk="1" hangingPunct="1">
              <a:lnSpc>
                <a:spcPct val="80000"/>
              </a:lnSpc>
              <a:buFontTx/>
              <a:buNone/>
              <a:defRPr/>
            </a:pPr>
            <a:r>
              <a:rPr lang="en-GB" altLang="en-US" sz="2400" b="1" dirty="0">
                <a:solidFill>
                  <a:schemeClr val="bg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rPr>
              <a:t>as at Stay and Play</a:t>
            </a:r>
          </a:p>
          <a:p>
            <a:pPr eaLnBrk="1" hangingPunct="1">
              <a:lnSpc>
                <a:spcPct val="80000"/>
              </a:lnSpc>
              <a:defRPr/>
            </a:pPr>
            <a:endParaRPr lang="en-GB" altLang="en-US" sz="2400" b="1" dirty="0">
              <a:solidFill>
                <a:schemeClr val="bg1"/>
              </a:solidFill>
              <a:latin typeface="Comic Sans MS" panose="030F0702030302020204" pitchFamily="66" charset="0"/>
              <a:ea typeface="ＭＳ Ｐゴシック" panose="020B0600070205080204" pitchFamily="34" charset="-128"/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en-GB" altLang="en-US" sz="2400" b="1" dirty="0">
                <a:solidFill>
                  <a:schemeClr val="bg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rPr>
              <a:t>Promote Independence</a:t>
            </a:r>
          </a:p>
          <a:p>
            <a:pPr eaLnBrk="1" hangingPunct="1">
              <a:lnSpc>
                <a:spcPct val="80000"/>
              </a:lnSpc>
              <a:defRPr/>
            </a:pPr>
            <a:endParaRPr lang="en-GB" altLang="en-US" sz="2400" b="1" dirty="0">
              <a:solidFill>
                <a:schemeClr val="bg1"/>
              </a:solidFill>
              <a:latin typeface="Comic Sans MS" panose="030F0702030302020204" pitchFamily="66" charset="0"/>
              <a:ea typeface="ＭＳ Ｐゴシック" panose="020B0600070205080204" pitchFamily="34" charset="-128"/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en-GB" altLang="en-US" sz="2400" b="1" dirty="0">
                <a:solidFill>
                  <a:schemeClr val="bg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rPr>
              <a:t>Member of Early Years always on the door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en-GB" altLang="en-US" sz="2000" b="1" dirty="0">
              <a:solidFill>
                <a:schemeClr val="bg1"/>
              </a:solidFill>
              <a:latin typeface="Comic Sans MS" panose="030F0702030302020204" pitchFamily="66" charset="0"/>
              <a:ea typeface="ＭＳ Ｐゴシック" panose="020B0600070205080204" pitchFamily="34" charset="-128"/>
            </a:endParaRPr>
          </a:p>
        </p:txBody>
      </p:sp>
      <p:pic>
        <p:nvPicPr>
          <p:cNvPr id="18436" name="Picture 4" descr="pe03254_">
            <a:extLst>
              <a:ext uri="{FF2B5EF4-FFF2-40B4-BE49-F238E27FC236}">
                <a16:creationId xmlns:a16="http://schemas.microsoft.com/office/drawing/2014/main" id="{EFA7E229-78F4-4162-BDEA-E6DD47C87790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659563" y="2997200"/>
            <a:ext cx="2160587" cy="1947863"/>
          </a:xfrm>
        </p:spPr>
      </p:pic>
      <p:pic>
        <p:nvPicPr>
          <p:cNvPr id="6" name="Picture 5"/>
          <p:cNvPicPr/>
          <p:nvPr/>
        </p:nvPicPr>
        <p:blipFill rotWithShape="1">
          <a:blip r:embed="rId4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99" t="4777" r="25741" b="8865"/>
          <a:stretch/>
        </p:blipFill>
        <p:spPr bwMode="auto">
          <a:xfrm>
            <a:off x="468313" y="274638"/>
            <a:ext cx="1080120" cy="105699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7055</TotalTime>
  <Words>986</Words>
  <Application>Microsoft Office PowerPoint</Application>
  <PresentationFormat>On-screen Show (4:3)</PresentationFormat>
  <Paragraphs>177</Paragraphs>
  <Slides>21</Slides>
  <Notes>21</Notes>
  <HiddenSlides>0</HiddenSlides>
  <MMClips>1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0" baseType="lpstr">
      <vt:lpstr>ＭＳ Ｐゴシック</vt:lpstr>
      <vt:lpstr>Arial</vt:lpstr>
      <vt:lpstr>Arial Black</vt:lpstr>
      <vt:lpstr>Calibri</vt:lpstr>
      <vt:lpstr>Comic Sans MS</vt:lpstr>
      <vt:lpstr>Palladius</vt:lpstr>
      <vt:lpstr>Wingdings</vt:lpstr>
      <vt:lpstr>Default Design</vt:lpstr>
      <vt:lpstr>Chart</vt:lpstr>
      <vt:lpstr>    Tower Hill Primary School   Early Years Induction Information 2022</vt:lpstr>
      <vt:lpstr>The Early Years Team</vt:lpstr>
      <vt:lpstr>Getting to know  You</vt:lpstr>
      <vt:lpstr>    When will your child start school?</vt:lpstr>
      <vt:lpstr>Stay and Play Visits</vt:lpstr>
      <vt:lpstr>Tapestry</vt:lpstr>
      <vt:lpstr>ParentMail</vt:lpstr>
      <vt:lpstr>    When will your child know which class they will be in?</vt:lpstr>
      <vt:lpstr>     What happens on the first day?</vt:lpstr>
      <vt:lpstr>Support Workers</vt:lpstr>
      <vt:lpstr>Absences</vt:lpstr>
      <vt:lpstr>Late Arrivals</vt:lpstr>
      <vt:lpstr>Medical Information</vt:lpstr>
      <vt:lpstr>School Uniform</vt:lpstr>
      <vt:lpstr>PowerPoint Presentation</vt:lpstr>
      <vt:lpstr>Book Bags</vt:lpstr>
      <vt:lpstr>School meals</vt:lpstr>
      <vt:lpstr>Pupil Premium</vt:lpstr>
      <vt:lpstr>The Early Years Curriculum</vt:lpstr>
      <vt:lpstr>PowerPoint Presentation</vt:lpstr>
      <vt:lpstr>PowerPoint Presentation</vt:lpstr>
    </vt:vector>
  </TitlesOfParts>
  <Company>Acer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Witley C of E Infant School  Early Years Induction Evening Tuesday 11th May</dc:title>
  <dc:creator>Laptops for Teachers</dc:creator>
  <cp:lastModifiedBy>Laura Elliott</cp:lastModifiedBy>
  <cp:revision>234</cp:revision>
  <cp:lastPrinted>2022-05-19T15:33:54Z</cp:lastPrinted>
  <dcterms:created xsi:type="dcterms:W3CDTF">2004-04-08T17:30:22Z</dcterms:created>
  <dcterms:modified xsi:type="dcterms:W3CDTF">2022-05-22T19:25:58Z</dcterms:modified>
</cp:coreProperties>
</file>