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59" r:id="rId6"/>
    <p:sldId id="27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4" r:id="rId16"/>
    <p:sldId id="275" r:id="rId17"/>
    <p:sldId id="276" r:id="rId18"/>
    <p:sldId id="264" r:id="rId19"/>
    <p:sldId id="265" r:id="rId20"/>
    <p:sldId id="26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9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8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4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7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9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0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6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4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6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0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6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B64ED63-8B6A-475E-AEFB-CAF659BCDA3F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C4ADAB68-AD98-4E66-BF60-0ACBFD1A0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51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uk/topic/schools-colleges-childrens-services/exams-testing-assessmen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379" y="1614311"/>
            <a:ext cx="9144000" cy="3043236"/>
          </a:xfrm>
        </p:spPr>
        <p:txBody>
          <a:bodyPr/>
          <a:lstStyle/>
          <a:p>
            <a:r>
              <a:rPr lang="en-GB" b="1" dirty="0" smtClean="0"/>
              <a:t>Year 6 SATs Information Session </a:t>
            </a:r>
            <a:endParaRPr lang="en-GB" b="1" dirty="0"/>
          </a:p>
        </p:txBody>
      </p:sp>
      <p:pic>
        <p:nvPicPr>
          <p:cNvPr id="4" name="Picture 3" descr="https://www.towerhill.hants.sch.uk/core/passwords/read_logo/5ca54d609b81b95cf2c51b1f4118602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47061" y="136772"/>
            <a:ext cx="1869828" cy="147753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050" name="Picture 2" descr="KS2 SATs | Our Lady and St Kenelm Catholic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708" y="4094162"/>
            <a:ext cx="3657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Spelling, Punctuation and Grammar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j-lt"/>
              </a:rPr>
              <a:t>A </a:t>
            </a:r>
            <a:r>
              <a:rPr lang="en-GB" altLang="en-US" sz="2400" b="1" dirty="0">
                <a:latin typeface="+mj-lt"/>
              </a:rPr>
              <a:t>spelling test </a:t>
            </a:r>
            <a:r>
              <a:rPr lang="en-GB" altLang="en-US" sz="2400" dirty="0">
                <a:latin typeface="+mj-lt"/>
              </a:rPr>
              <a:t>is administered containing 20 words, which lasts approximately </a:t>
            </a:r>
            <a:r>
              <a:rPr lang="en-GB" altLang="en-US" sz="2400" b="1" dirty="0">
                <a:latin typeface="+mj-lt"/>
              </a:rPr>
              <a:t>15 minutes.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j-lt"/>
              </a:rPr>
              <a:t>A </a:t>
            </a:r>
            <a:r>
              <a:rPr lang="en-GB" altLang="en-US" sz="2400" dirty="0">
                <a:latin typeface="+mj-lt"/>
              </a:rPr>
              <a:t>separate </a:t>
            </a:r>
            <a:r>
              <a:rPr lang="en-GB" altLang="en-US" sz="2400" b="1" dirty="0">
                <a:latin typeface="+mj-lt"/>
              </a:rPr>
              <a:t>test is given on grammar, punctuation and vocabulary. 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j-lt"/>
              </a:rPr>
              <a:t>This </a:t>
            </a:r>
            <a:r>
              <a:rPr lang="en-GB" altLang="en-US" sz="2400" dirty="0">
                <a:latin typeface="+mj-lt"/>
              </a:rPr>
              <a:t>test lasts for </a:t>
            </a:r>
            <a:r>
              <a:rPr lang="en-GB" altLang="en-US" sz="2400" b="1" dirty="0">
                <a:latin typeface="+mj-lt"/>
              </a:rPr>
              <a:t>45 minutes </a:t>
            </a:r>
            <a:r>
              <a:rPr lang="en-GB" altLang="en-US" sz="2400" dirty="0">
                <a:latin typeface="+mj-lt"/>
              </a:rPr>
              <a:t>and requires short answer questions including some multiple choice.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latin typeface="+mj-lt"/>
              </a:rPr>
              <a:t>Marks </a:t>
            </a:r>
            <a:r>
              <a:rPr lang="en-GB" altLang="en-US" sz="2400" dirty="0">
                <a:latin typeface="+mj-lt"/>
              </a:rPr>
              <a:t>for these two tests are added together to give a total for grammar, punctuation and spelling.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9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questions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10" y="1792936"/>
            <a:ext cx="9153298" cy="46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Google Shape;228;g10d2a954e6c_0_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23" y="1792936"/>
            <a:ext cx="7756071" cy="48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0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Google Shape;240;g10d2a954e6c_0_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25" y="1792936"/>
            <a:ext cx="6403068" cy="49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91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/>
              <a:t>Children will sit three tests: paper 1, paper 2 and paper 3.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Paper </a:t>
            </a:r>
            <a:r>
              <a:rPr lang="en-GB" sz="2400" dirty="0"/>
              <a:t>1 is for arithmetic, lasting for 30 minutes, covering calculation methods for all operations, including use of fractions, percentages and decimals.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Questions </a:t>
            </a:r>
            <a:r>
              <a:rPr lang="en-GB" sz="2400" dirty="0"/>
              <a:t>gradually increase in difficulty. Not all children will be expected to access some of the more difficult questions later in the paper.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Papers </a:t>
            </a:r>
            <a:r>
              <a:rPr lang="en-GB" sz="2400" dirty="0"/>
              <a:t>2 and 3 cover problem solving and reasoning, each lasting for 40 minutes.</a:t>
            </a:r>
          </a:p>
          <a:p>
            <a:pPr marL="468312" indent="-285750"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Pupils </a:t>
            </a:r>
            <a:r>
              <a:rPr lang="en-GB" sz="2400" dirty="0"/>
              <a:t>will still require calculation skills but will need to answer questions in context and decide what is required to find a solution.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44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16" y="1792936"/>
            <a:ext cx="5659285" cy="49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26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66" y="1792936"/>
            <a:ext cx="5805986" cy="497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64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20" y="1792936"/>
            <a:ext cx="7386478" cy="47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68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Academic Support in school and at home 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3092" y="2141562"/>
            <a:ext cx="78683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sz="2400" dirty="0" smtClean="0"/>
              <a:t>Learning in school </a:t>
            </a:r>
          </a:p>
          <a:p>
            <a:pPr>
              <a:buFontTx/>
              <a:buChar char="-"/>
            </a:pPr>
            <a:r>
              <a:rPr lang="en-GB" sz="2400" dirty="0" smtClean="0"/>
              <a:t>Year 6 Team </a:t>
            </a:r>
          </a:p>
          <a:p>
            <a:pPr>
              <a:buFontTx/>
              <a:buChar char="-"/>
            </a:pPr>
            <a:r>
              <a:rPr lang="en-GB" sz="2400" dirty="0" smtClean="0"/>
              <a:t>Constant </a:t>
            </a:r>
            <a:r>
              <a:rPr lang="en-GB" sz="2400" dirty="0"/>
              <a:t>assessment of previous learning</a:t>
            </a:r>
          </a:p>
          <a:p>
            <a:pPr>
              <a:buFontTx/>
              <a:buChar char="-"/>
            </a:pPr>
            <a:r>
              <a:rPr lang="en-GB" sz="2400" dirty="0"/>
              <a:t>Reading every </a:t>
            </a:r>
            <a:r>
              <a:rPr lang="en-GB" sz="2400" dirty="0" smtClean="0"/>
              <a:t>day</a:t>
            </a:r>
          </a:p>
          <a:p>
            <a:pPr>
              <a:buFontTx/>
              <a:buChar char="-"/>
            </a:pPr>
            <a:r>
              <a:rPr lang="en-GB" sz="2400" dirty="0" smtClean="0"/>
              <a:t>Focus on timetables </a:t>
            </a:r>
            <a:endParaRPr lang="en-GB" sz="2400" dirty="0"/>
          </a:p>
          <a:p>
            <a:endParaRPr lang="en-GB" sz="2400" b="1" dirty="0"/>
          </a:p>
          <a:p>
            <a:r>
              <a:rPr lang="en-GB" sz="2400" b="1" u="sng" dirty="0"/>
              <a:t>How can you support learning at home? </a:t>
            </a:r>
          </a:p>
          <a:p>
            <a:pPr>
              <a:buFontTx/>
              <a:buChar char="-"/>
            </a:pPr>
            <a:r>
              <a:rPr lang="en-GB" sz="2400" dirty="0" smtClean="0"/>
              <a:t>Listening to your children read out loud and questioning them about the plot </a:t>
            </a:r>
            <a:r>
              <a:rPr lang="en-GB" sz="2400" dirty="0" err="1" smtClean="0"/>
              <a:t>etc</a:t>
            </a:r>
            <a:endParaRPr lang="en-GB" sz="2400" dirty="0"/>
          </a:p>
          <a:p>
            <a:pPr>
              <a:buFontTx/>
              <a:buChar char="-"/>
            </a:pPr>
            <a:r>
              <a:rPr lang="en-GB" sz="2400" dirty="0" smtClean="0"/>
              <a:t>Use </a:t>
            </a:r>
            <a:r>
              <a:rPr lang="en-GB" sz="2400" dirty="0"/>
              <a:t>of TTRS, </a:t>
            </a:r>
            <a:r>
              <a:rPr lang="en-GB" sz="2400" dirty="0" err="1" smtClean="0"/>
              <a:t>MyMaths</a:t>
            </a:r>
            <a:r>
              <a:rPr lang="en-GB" sz="2400" dirty="0"/>
              <a:t>, Homework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390" y="1792936"/>
            <a:ext cx="2905125" cy="1571625"/>
          </a:xfrm>
          <a:prstGeom prst="rect">
            <a:avLst/>
          </a:prstGeom>
        </p:spPr>
      </p:pic>
      <p:pic>
        <p:nvPicPr>
          <p:cNvPr id="4100" name="Picture 4" descr="Barham Church of England Primary Sch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90" y="3364561"/>
            <a:ext cx="2883839" cy="14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inking directly to myON digital books | Renaissan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t="18376"/>
          <a:stretch/>
        </p:blipFill>
        <p:spPr bwMode="auto">
          <a:xfrm>
            <a:off x="8229502" y="4855552"/>
            <a:ext cx="2944727" cy="15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73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our children’s well-being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PE sessions each week </a:t>
            </a:r>
          </a:p>
          <a:p>
            <a:r>
              <a:rPr lang="en-GB" dirty="0" smtClean="0"/>
              <a:t>Golden Mile</a:t>
            </a:r>
          </a:p>
          <a:p>
            <a:r>
              <a:rPr lang="en-GB" dirty="0" smtClean="0"/>
              <a:t>Outdoor Learning </a:t>
            </a:r>
          </a:p>
          <a:p>
            <a:r>
              <a:rPr lang="en-GB" dirty="0" smtClean="0"/>
              <a:t>PHSE sessions </a:t>
            </a:r>
          </a:p>
          <a:p>
            <a:r>
              <a:rPr lang="en-GB" dirty="0" smtClean="0"/>
              <a:t>Zones of Regulation </a:t>
            </a:r>
          </a:p>
          <a:p>
            <a:r>
              <a:rPr lang="en-GB" dirty="0" smtClean="0"/>
              <a:t>Regular bedtimes in the week </a:t>
            </a:r>
          </a:p>
          <a:p>
            <a:r>
              <a:rPr lang="en-GB" dirty="0" smtClean="0"/>
              <a:t>Reduced screen time </a:t>
            </a:r>
          </a:p>
          <a:p>
            <a:r>
              <a:rPr lang="en-GB" dirty="0" smtClean="0"/>
              <a:t>Helping </a:t>
            </a:r>
            <a:r>
              <a:rPr lang="en-GB" dirty="0" err="1" smtClean="0"/>
              <a:t>chn</a:t>
            </a:r>
            <a:r>
              <a:rPr lang="en-GB" dirty="0" smtClean="0"/>
              <a:t> to timetable their homework </a:t>
            </a:r>
          </a:p>
          <a:p>
            <a:r>
              <a:rPr lang="en-GB" dirty="0" smtClean="0"/>
              <a:t>Family time </a:t>
            </a:r>
            <a:endParaRPr lang="en-GB" dirty="0"/>
          </a:p>
        </p:txBody>
      </p:sp>
      <p:pic>
        <p:nvPicPr>
          <p:cNvPr id="3074" name="Picture 2" descr="Topic of the Month: Health and Wellbeing at Work - Beacon Education 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86" y="2527680"/>
            <a:ext cx="4201936" cy="283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450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are SATs?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SATs are standardised assessment tests administered by primary schools in England to children in Year 2 and Year 6 to check their educational progress. They are one marker used by the government, and hence parents, of the quality of the education at a school. The setting and marking of SATs are carried out in UK schools by the </a:t>
            </a:r>
            <a:r>
              <a:rPr lang="en-GB" dirty="0">
                <a:hlinkClick r:id="rId2"/>
              </a:rPr>
              <a:t>Standards &amp; Testing </a:t>
            </a:r>
            <a:r>
              <a:rPr lang="en-GB" dirty="0" smtClean="0">
                <a:hlinkClick r:id="rId2"/>
              </a:rPr>
              <a:t>Agency</a:t>
            </a:r>
            <a:endParaRPr lang="en-GB" dirty="0"/>
          </a:p>
          <a:p>
            <a:r>
              <a:rPr lang="en-GB" dirty="0"/>
              <a:t>SATs are a useful tool to see how well a child has progressed from KS1 to KS2, and they also give secondary schools a base to compare against when the time comes for your child to leave Year 6 and make the journey up to KS3!</a:t>
            </a:r>
            <a:endParaRPr lang="en-GB" dirty="0" smtClean="0"/>
          </a:p>
          <a:p>
            <a:r>
              <a:rPr lang="en-GB" dirty="0" smtClean="0"/>
              <a:t>Useful information for Secondary Schools</a:t>
            </a:r>
          </a:p>
          <a:p>
            <a:r>
              <a:rPr lang="en-GB" dirty="0" smtClean="0"/>
              <a:t>Tests are taken during a week in May</a:t>
            </a:r>
          </a:p>
          <a:p>
            <a:r>
              <a:rPr lang="en-GB" dirty="0" smtClean="0"/>
              <a:t>Tested on maths, reading and grammar</a:t>
            </a:r>
          </a:p>
          <a:p>
            <a:r>
              <a:rPr lang="en-GB" dirty="0" smtClean="0"/>
              <a:t>Writing is based on Teacher Assessment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019" y="343231"/>
            <a:ext cx="3295650" cy="1390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4844" y="4775200"/>
            <a:ext cx="400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Tuesday 9</a:t>
            </a:r>
            <a:r>
              <a:rPr lang="en-GB" sz="3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</a:rPr>
              <a:t> May – Friday 12</a:t>
            </a:r>
            <a:r>
              <a:rPr lang="en-GB" sz="3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3600" b="1" dirty="0" smtClean="0">
                <a:solidFill>
                  <a:schemeClr val="bg1"/>
                </a:solidFill>
              </a:rPr>
              <a:t> May 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Revision Materials </a:t>
            </a:r>
            <a:endParaRPr lang="en-GB" dirty="0"/>
          </a:p>
        </p:txBody>
      </p:sp>
      <p:pic>
        <p:nvPicPr>
          <p:cNvPr id="1026" name="Picture 2" descr="KS2 Maths SATS Revision Book - Ages 10-11 (for the 2023 tes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7" y="2799468"/>
            <a:ext cx="1913904" cy="27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62" y="2923645"/>
            <a:ext cx="2100492" cy="270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069" y="2923645"/>
            <a:ext cx="2127888" cy="2709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463" y="811620"/>
            <a:ext cx="2057400" cy="638175"/>
          </a:xfrm>
          <a:prstGeom prst="rect">
            <a:avLst/>
          </a:prstGeom>
        </p:spPr>
      </p:pic>
      <p:pic>
        <p:nvPicPr>
          <p:cNvPr id="1028" name="Picture 4" descr="KS2 SATs Support Collection Resources | Plazo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2" y="114844"/>
            <a:ext cx="2402580" cy="2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274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88" y="2002543"/>
            <a:ext cx="6635044" cy="44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Scaled Scores – what are they?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59" y="1436159"/>
            <a:ext cx="10515600" cy="5184775"/>
          </a:xfrm>
        </p:spPr>
        <p:txBody>
          <a:bodyPr>
            <a:normAutofit fontScale="92500"/>
          </a:bodyPr>
          <a:lstStyle/>
          <a:p>
            <a:pPr marL="182562">
              <a:defRPr/>
            </a:pPr>
            <a:r>
              <a:rPr lang="en-GB" sz="2600" b="1" dirty="0">
                <a:solidFill>
                  <a:schemeClr val="bg2">
                    <a:lumMod val="10000"/>
                  </a:schemeClr>
                </a:solidFill>
              </a:rPr>
              <a:t>What is meant by ‘scaled scores</a:t>
            </a:r>
            <a:r>
              <a:rPr lang="en-GB" sz="2600" b="1" dirty="0" smtClean="0">
                <a:solidFill>
                  <a:schemeClr val="bg2">
                    <a:lumMod val="10000"/>
                  </a:schemeClr>
                </a:solidFill>
              </a:rPr>
              <a:t>’?</a:t>
            </a:r>
            <a:endParaRPr lang="en-GB" sz="2600" dirty="0">
              <a:solidFill>
                <a:schemeClr val="bg2">
                  <a:lumMod val="10000"/>
                </a:schemeClr>
              </a:solidFill>
            </a:endParaRPr>
          </a:p>
          <a:p>
            <a:pPr marL="468312" indent="-285750">
              <a:defRPr/>
            </a:pPr>
            <a:r>
              <a:rPr lang="en-GB" sz="2600" dirty="0"/>
              <a:t>It is planned that 100 will always represent the ‘national standard</a:t>
            </a:r>
            <a:r>
              <a:rPr lang="en-GB" sz="2600" dirty="0" smtClean="0"/>
              <a:t>’.</a:t>
            </a:r>
            <a:endParaRPr lang="en-GB" sz="2600" dirty="0"/>
          </a:p>
          <a:p>
            <a:pPr marL="468312" indent="-285750">
              <a:defRPr/>
            </a:pPr>
            <a:r>
              <a:rPr lang="en-GB" sz="2600" dirty="0"/>
              <a:t>Each pupil’s raw test score will therefore be converted into a score on the scale, either at, above or below 100</a:t>
            </a:r>
            <a:r>
              <a:rPr lang="en-GB" sz="2600" dirty="0" smtClean="0"/>
              <a:t>.</a:t>
            </a:r>
            <a:endParaRPr lang="en-GB" sz="2600" dirty="0"/>
          </a:p>
          <a:p>
            <a:pPr marL="468312" indent="-285750">
              <a:defRPr/>
            </a:pPr>
            <a:r>
              <a:rPr lang="en-GB" sz="2600" dirty="0"/>
              <a:t>Using the scaled score, the lowest a child can score is 80, with the highest being 120</a:t>
            </a:r>
            <a:r>
              <a:rPr lang="en-GB" sz="2600" dirty="0" smtClean="0"/>
              <a:t>.</a:t>
            </a:r>
            <a:endParaRPr lang="en-GB" sz="2600" dirty="0"/>
          </a:p>
          <a:p>
            <a:pPr marL="468312" indent="-285750">
              <a:defRPr/>
            </a:pPr>
            <a:r>
              <a:rPr lang="en-GB" sz="2600" dirty="0"/>
              <a:t>A child who achieves the ‘national standard’ (a score of 100) will be judged to have demonstrated sufficient knowledge in the areas assessed by the tests</a:t>
            </a:r>
            <a:r>
              <a:rPr lang="en-GB" sz="2600" dirty="0" smtClean="0"/>
              <a:t>.</a:t>
            </a:r>
            <a:endParaRPr lang="en-GB" sz="2600" dirty="0"/>
          </a:p>
          <a:p>
            <a:pPr marL="468312" indent="-285750">
              <a:defRPr/>
            </a:pPr>
            <a:r>
              <a:rPr lang="en-GB" sz="2600" dirty="0"/>
              <a:t>Each pupil receives:</a:t>
            </a:r>
          </a:p>
          <a:p>
            <a:pPr marL="639762" lvl="1">
              <a:defRPr/>
            </a:pPr>
            <a:r>
              <a:rPr lang="en-GB" sz="2600" dirty="0"/>
              <a:t>- a raw score (number of raw marks awarded); </a:t>
            </a:r>
          </a:p>
          <a:p>
            <a:pPr marL="639762" lvl="1">
              <a:defRPr/>
            </a:pPr>
            <a:r>
              <a:rPr lang="en-GB" sz="2600" dirty="0"/>
              <a:t>- a scaled score in each tested subject;</a:t>
            </a:r>
          </a:p>
          <a:p>
            <a:pPr marL="639762" lvl="1">
              <a:defRPr/>
            </a:pPr>
            <a:r>
              <a:rPr lang="en-GB" sz="2600" dirty="0"/>
              <a:t>- confirmation of whether or not they attained the national standard.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the tests take place?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47981" y="1792936"/>
            <a:ext cx="9493955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The tests all take place in normal school time, under test conditions.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Pupils will not be allowed to talk to each other during the tests.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The completed papers are sent away to be marked externally.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Results are returned to school in July.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ea typeface="Arial" charset="0"/>
                <a:cs typeface="Arial" charset="0"/>
              </a:rPr>
              <a:t>The tests vary in length but last no longer than 60 minutes: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  <a:t/>
            </a:r>
            <a:br>
              <a:rPr lang="en-GB" sz="2400" b="1" dirty="0" smtClean="0">
                <a:solidFill>
                  <a:srgbClr val="002060"/>
                </a:solidFill>
                <a:ea typeface="Arial" charset="0"/>
                <a:cs typeface="Arial" charset="0"/>
              </a:rPr>
            </a:br>
            <a:r>
              <a:rPr lang="en-GB" sz="20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- </a:t>
            </a: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Reading: </a:t>
            </a:r>
            <a: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60 minutes</a:t>
            </a: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/>
            </a:r>
            <a:b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</a:b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- Grammar, Punctuation &amp; Vocabulary</a:t>
            </a:r>
            <a:r>
              <a:rPr lang="en-US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: </a:t>
            </a:r>
            <a: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45 minutes</a:t>
            </a: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/>
            </a:r>
            <a:b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</a:b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- Spelling</a:t>
            </a:r>
            <a:r>
              <a:rPr lang="en-US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: </a:t>
            </a:r>
            <a: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15 minutes</a:t>
            </a:r>
            <a:b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</a:b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- Arithmetic</a:t>
            </a:r>
            <a:r>
              <a:rPr lang="en-US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: </a:t>
            </a:r>
            <a: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30 minutes</a:t>
            </a:r>
            <a:b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</a:br>
            <a:r>
              <a:rPr lang="en-GB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- Mathematical Reasoning</a:t>
            </a:r>
            <a:r>
              <a:rPr lang="en-US" sz="28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: </a:t>
            </a:r>
            <a:r>
              <a:rPr lang="en-GB" sz="2800" b="1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2 papers of 40 minutes each</a:t>
            </a:r>
            <a:r>
              <a:rPr lang="en-GB" sz="3200" b="1" dirty="0" smtClean="0">
                <a:solidFill>
                  <a:srgbClr val="7030A0"/>
                </a:solidFill>
                <a:ea typeface="Arial" charset="0"/>
                <a:cs typeface="Arial" charset="0"/>
              </a:rPr>
              <a:t>.</a:t>
            </a:r>
            <a:endParaRPr lang="en-GB" sz="3200" b="1" dirty="0" smtClean="0">
              <a:solidFill>
                <a:srgbClr val="002060"/>
              </a:solidFill>
              <a:ea typeface="Arial" charset="0"/>
              <a:cs typeface="Arial" charset="0"/>
            </a:endParaRPr>
          </a:p>
          <a:p>
            <a:pPr algn="ctr"/>
            <a:endParaRPr lang="en-GB" sz="40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do SATs look like at Tower Hill?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741" y="2321949"/>
            <a:ext cx="4757614" cy="42062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Children are well prepared throughout the year</a:t>
            </a:r>
          </a:p>
          <a:p>
            <a:r>
              <a:rPr lang="en-GB" dirty="0" smtClean="0"/>
              <a:t>SATs practice weeks at regular intervals </a:t>
            </a:r>
          </a:p>
          <a:p>
            <a:r>
              <a:rPr lang="en-GB" dirty="0" smtClean="0"/>
              <a:t>Children will be spread out in different areas of the building – they will be used to this. </a:t>
            </a:r>
          </a:p>
          <a:p>
            <a:r>
              <a:rPr lang="en-GB" dirty="0" smtClean="0"/>
              <a:t>Year 6 curriculum lends itself for preparing the </a:t>
            </a:r>
            <a:r>
              <a:rPr lang="en-GB" dirty="0" err="1" smtClean="0"/>
              <a:t>chn</a:t>
            </a:r>
            <a:r>
              <a:rPr lang="en-GB" dirty="0" smtClean="0"/>
              <a:t> for the tests as well as enhancing their knowledge, skills, enthusiasm and engagement in many other areas of their learning.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355" y="2438400"/>
            <a:ext cx="6153198" cy="312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Sats</a:t>
            </a:r>
            <a:r>
              <a:rPr lang="en-GB" dirty="0" smtClean="0"/>
              <a:t> 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help ensure the children achieve their best during that week the school day will look slightly different:</a:t>
            </a:r>
          </a:p>
          <a:p>
            <a:r>
              <a:rPr lang="en-GB" dirty="0" smtClean="0"/>
              <a:t>Breakfast</a:t>
            </a:r>
          </a:p>
          <a:p>
            <a:r>
              <a:rPr lang="en-GB" dirty="0" smtClean="0"/>
              <a:t>Snack before the test</a:t>
            </a:r>
          </a:p>
          <a:p>
            <a:r>
              <a:rPr lang="en-GB" dirty="0" smtClean="0"/>
              <a:t>Opportunities to recap or discuss areas they are less confident with</a:t>
            </a:r>
          </a:p>
          <a:p>
            <a:r>
              <a:rPr lang="en-GB" dirty="0" smtClean="0"/>
              <a:t>Brain breaks in between tests</a:t>
            </a:r>
          </a:p>
          <a:p>
            <a:r>
              <a:rPr lang="en-GB" dirty="0" smtClean="0"/>
              <a:t>Active and/or creative afternoon sessions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ensure the children arrive on time and having had a good nights sleep!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61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The reading test consists of a single test paper with three unrelated reading texts. Children are given </a:t>
            </a:r>
            <a:r>
              <a:rPr lang="en-GB" sz="2400" b="1" dirty="0"/>
              <a:t>60 minutes in total</a:t>
            </a:r>
            <a:r>
              <a:rPr lang="en-GB" sz="2400" dirty="0"/>
              <a:t>, which includes reading the texts and answering the questions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A total of </a:t>
            </a:r>
            <a:r>
              <a:rPr lang="en-GB" sz="2400" b="1" dirty="0"/>
              <a:t>50 marks are available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Questions are designed to assess the comprehension and understanding of a child’s reading.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During the reading paper, a child’s inference and deduction skills are thoroughly tested. They will also be expected to answer questions on authorial choices: explaining why an author has chosen to use particular vocabulary, grammar and text features.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Some questions are multiple choice or selected response; others require short answers and some require an extended response or explanation.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4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28" y="1792936"/>
            <a:ext cx="8323262" cy="468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questions</a:t>
            </a:r>
            <a:endParaRPr lang="en-GB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9" y="2929618"/>
            <a:ext cx="10485679" cy="255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135</TotalTime>
  <Words>938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Corbel</vt:lpstr>
      <vt:lpstr>Wingdings</vt:lpstr>
      <vt:lpstr>Banded</vt:lpstr>
      <vt:lpstr>Year 6 SATs Information Session </vt:lpstr>
      <vt:lpstr>What are SATs?</vt:lpstr>
      <vt:lpstr>Scaled Scores – what are they?</vt:lpstr>
      <vt:lpstr>How do the tests take place?</vt:lpstr>
      <vt:lpstr>What do SATs look like at Tower Hill?</vt:lpstr>
      <vt:lpstr>Sats week</vt:lpstr>
      <vt:lpstr>Reading</vt:lpstr>
      <vt:lpstr>Example Questions</vt:lpstr>
      <vt:lpstr>Example questions</vt:lpstr>
      <vt:lpstr>Spelling, Punctuation and Grammar</vt:lpstr>
      <vt:lpstr>Sample questions</vt:lpstr>
      <vt:lpstr>Example questions</vt:lpstr>
      <vt:lpstr>Example questions</vt:lpstr>
      <vt:lpstr>Mathematics</vt:lpstr>
      <vt:lpstr>Example questions</vt:lpstr>
      <vt:lpstr>Example questions</vt:lpstr>
      <vt:lpstr>Example questions</vt:lpstr>
      <vt:lpstr>Academic Support in school and at home  </vt:lpstr>
      <vt:lpstr>Supporting our children’s well-being </vt:lpstr>
      <vt:lpstr>Revision Materials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Information Session</dc:title>
  <dc:creator>Emma Dinsdale</dc:creator>
  <cp:lastModifiedBy>Emma Dinsdale</cp:lastModifiedBy>
  <cp:revision>22</cp:revision>
  <dcterms:created xsi:type="dcterms:W3CDTF">2023-02-06T11:47:29Z</dcterms:created>
  <dcterms:modified xsi:type="dcterms:W3CDTF">2023-02-07T14:08:57Z</dcterms:modified>
</cp:coreProperties>
</file>